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Lst>
  <p:sldSz cy="10058400" cx="7772400"/>
  <p:notesSz cx="6858000" cy="9144000"/>
  <p:embeddedFontLst>
    <p:embeddedFont>
      <p:font typeface="Halant"/>
      <p:regular r:id="rId26"/>
      <p:bold r:id="rId27"/>
    </p:embeddedFont>
    <p:embeddedFont>
      <p:font typeface="Inter"/>
      <p:regular r:id="rId28"/>
      <p:bold r:id="rId29"/>
      <p:italic r:id="rId30"/>
      <p:boldItalic r:id="rId31"/>
    </p:embeddedFont>
    <p:embeddedFont>
      <p:font typeface="Plus Jakarta Sans"/>
      <p:bold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07B6B7F-9C94-4FB7-8FB3-C05E28909665}">
  <a:tblStyle styleId="{807B6B7F-9C94-4FB7-8FB3-C05E2890966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52E2118-B9BF-478F-817B-AB00275F5F8F}"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Halant-regular.fntdata"/><Relationship Id="rId25" Type="http://schemas.openxmlformats.org/officeDocument/2006/relationships/slide" Target="slides/slide16.xml"/><Relationship Id="rId28" Type="http://schemas.openxmlformats.org/officeDocument/2006/relationships/font" Target="fonts/Inter-regular.fntdata"/><Relationship Id="rId27"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2.xml"/><Relationship Id="rId33" Type="http://schemas.openxmlformats.org/officeDocument/2006/relationships/font" Target="fonts/PlusJakartaSans-boldItalic.fntdata"/><Relationship Id="rId10" Type="http://schemas.openxmlformats.org/officeDocument/2006/relationships/slide" Target="slides/slide1.xml"/><Relationship Id="rId32" Type="http://schemas.openxmlformats.org/officeDocument/2006/relationships/font" Target="fonts/PlusJakartaSans-bold.fntdata"/><Relationship Id="rId13" Type="http://schemas.openxmlformats.org/officeDocument/2006/relationships/slide" Target="slides/slide4.xml"/><Relationship Id="rId35" Type="http://schemas.openxmlformats.org/officeDocument/2006/relationships/font" Target="fonts/PlusJakartaSansMedium-bold.fntdata"/><Relationship Id="rId12" Type="http://schemas.openxmlformats.org/officeDocument/2006/relationships/slide" Target="slides/slide3.xml"/><Relationship Id="rId34" Type="http://schemas.openxmlformats.org/officeDocument/2006/relationships/font" Target="fonts/PlusJakartaSansMedium-regular.fntdata"/><Relationship Id="rId15" Type="http://schemas.openxmlformats.org/officeDocument/2006/relationships/slide" Target="slides/slide6.xml"/><Relationship Id="rId37" Type="http://schemas.openxmlformats.org/officeDocument/2006/relationships/font" Target="fonts/PlusJakartaSansMedium-boldItalic.fntdata"/><Relationship Id="rId14" Type="http://schemas.openxmlformats.org/officeDocument/2006/relationships/slide" Target="slides/slide5.xml"/><Relationship Id="rId36" Type="http://schemas.openxmlformats.org/officeDocument/2006/relationships/font" Target="fonts/PlusJakartaSansMedium-italic.fnt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2c1c8d652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2c1c8d652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26c6857468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326c6857468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26c6857468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326c6857468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326c6857468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9" name="Google Shape;349;g326c685746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26c6857468_0_4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0" name="Google Shape;360;g326c6857468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26c6857468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326c6857468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26c6857468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326c6857468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326c6857468_0_3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g326c6857468_0_3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2c229c248a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2c229c248a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2c229c248a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2c229c248a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2c229c248a_0_1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2c229c248a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2c229c248a_0_1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2c229c248a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2c229c248a_0_1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2c229c248a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26c685746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26c68574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326c6857468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g326c6857468_0_16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32c229c248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32c229c248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6" name="Shape 146"/>
        <p:cNvGrpSpPr/>
        <p:nvPr/>
      </p:nvGrpSpPr>
      <p:grpSpPr>
        <a:xfrm>
          <a:off x="0" y="0"/>
          <a:ext cx="0" cy="0"/>
          <a:chOff x="0" y="0"/>
          <a:chExt cx="0" cy="0"/>
        </a:xfrm>
      </p:grpSpPr>
      <p:sp>
        <p:nvSpPr>
          <p:cNvPr id="147" name="Google Shape;147;p3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3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9" name="Google Shape;149;p3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0" name="Shape 150"/>
        <p:cNvGrpSpPr/>
        <p:nvPr/>
      </p:nvGrpSpPr>
      <p:grpSpPr>
        <a:xfrm>
          <a:off x="0" y="0"/>
          <a:ext cx="0" cy="0"/>
          <a:chOff x="0" y="0"/>
          <a:chExt cx="0" cy="0"/>
        </a:xfrm>
      </p:grpSpPr>
      <p:sp>
        <p:nvSpPr>
          <p:cNvPr id="151" name="Google Shape;151;p39"/>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2" name="Google Shape;152;p39"/>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53" name="Google Shape;153;p3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3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5" name="Google Shape;155;p3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6" name="Shape 156"/>
        <p:cNvGrpSpPr/>
        <p:nvPr/>
      </p:nvGrpSpPr>
      <p:grpSpPr>
        <a:xfrm>
          <a:off x="0" y="0"/>
          <a:ext cx="0" cy="0"/>
          <a:chOff x="0" y="0"/>
          <a:chExt cx="0" cy="0"/>
        </a:xfrm>
      </p:grpSpPr>
      <p:sp>
        <p:nvSpPr>
          <p:cNvPr id="157" name="Google Shape;157;p4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40"/>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9" name="Google Shape;159;p4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0" name="Google Shape;160;p4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1" name="Google Shape;161;p4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2" name="Shape 162"/>
        <p:cNvGrpSpPr/>
        <p:nvPr/>
      </p:nvGrpSpPr>
      <p:grpSpPr>
        <a:xfrm>
          <a:off x="0" y="0"/>
          <a:ext cx="0" cy="0"/>
          <a:chOff x="0" y="0"/>
          <a:chExt cx="0" cy="0"/>
        </a:xfrm>
      </p:grpSpPr>
      <p:sp>
        <p:nvSpPr>
          <p:cNvPr id="163" name="Google Shape;163;p41"/>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4" name="Google Shape;164;p41"/>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65" name="Google Shape;165;p4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6" name="Google Shape;166;p4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7" name="Google Shape;167;p4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68" name="Shape 168"/>
        <p:cNvGrpSpPr/>
        <p:nvPr/>
      </p:nvGrpSpPr>
      <p:grpSpPr>
        <a:xfrm>
          <a:off x="0" y="0"/>
          <a:ext cx="0" cy="0"/>
          <a:chOff x="0" y="0"/>
          <a:chExt cx="0" cy="0"/>
        </a:xfrm>
      </p:grpSpPr>
      <p:sp>
        <p:nvSpPr>
          <p:cNvPr id="169" name="Google Shape;169;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0" name="Google Shape;170;p42"/>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71" name="Google Shape;171;p42"/>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72" name="Google Shape;172;p4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3" name="Google Shape;173;p4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4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75" name="Shape 175"/>
        <p:cNvGrpSpPr/>
        <p:nvPr/>
      </p:nvGrpSpPr>
      <p:grpSpPr>
        <a:xfrm>
          <a:off x="0" y="0"/>
          <a:ext cx="0" cy="0"/>
          <a:chOff x="0" y="0"/>
          <a:chExt cx="0" cy="0"/>
        </a:xfrm>
      </p:grpSpPr>
      <p:sp>
        <p:nvSpPr>
          <p:cNvPr id="176" name="Google Shape;176;p4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7" name="Google Shape;177;p43"/>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78" name="Google Shape;178;p43"/>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79" name="Google Shape;179;p43"/>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80" name="Google Shape;180;p43"/>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81" name="Google Shape;181;p4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4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3" name="Google Shape;183;p4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84" name="Shape 184"/>
        <p:cNvGrpSpPr/>
        <p:nvPr/>
      </p:nvGrpSpPr>
      <p:grpSpPr>
        <a:xfrm>
          <a:off x="0" y="0"/>
          <a:ext cx="0" cy="0"/>
          <a:chOff x="0" y="0"/>
          <a:chExt cx="0" cy="0"/>
        </a:xfrm>
      </p:grpSpPr>
      <p:sp>
        <p:nvSpPr>
          <p:cNvPr id="185" name="Google Shape;185;p4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6" name="Google Shape;186;p4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7" name="Google Shape;187;p4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8" name="Google Shape;188;p4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89" name="Shape 189"/>
        <p:cNvGrpSpPr/>
        <p:nvPr/>
      </p:nvGrpSpPr>
      <p:grpSpPr>
        <a:xfrm>
          <a:off x="0" y="0"/>
          <a:ext cx="0" cy="0"/>
          <a:chOff x="0" y="0"/>
          <a:chExt cx="0" cy="0"/>
        </a:xfrm>
      </p:grpSpPr>
      <p:sp>
        <p:nvSpPr>
          <p:cNvPr id="190" name="Google Shape;190;p45"/>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1" name="Google Shape;191;p45"/>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92" name="Google Shape;192;p45"/>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93" name="Google Shape;193;p4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4" name="Google Shape;194;p4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5" name="Google Shape;195;p4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96" name="Shape 196"/>
        <p:cNvGrpSpPr/>
        <p:nvPr/>
      </p:nvGrpSpPr>
      <p:grpSpPr>
        <a:xfrm>
          <a:off x="0" y="0"/>
          <a:ext cx="0" cy="0"/>
          <a:chOff x="0" y="0"/>
          <a:chExt cx="0" cy="0"/>
        </a:xfrm>
      </p:grpSpPr>
      <p:sp>
        <p:nvSpPr>
          <p:cNvPr id="197" name="Google Shape;197;p46"/>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8" name="Google Shape;198;p46"/>
          <p:cNvSpPr/>
          <p:nvPr>
            <p:ph idx="2" type="pic"/>
          </p:nvPr>
        </p:nvSpPr>
        <p:spPr>
          <a:xfrm>
            <a:off x="1792288" y="612775"/>
            <a:ext cx="5486400" cy="4114800"/>
          </a:xfrm>
          <a:prstGeom prst="rect">
            <a:avLst/>
          </a:prstGeom>
          <a:noFill/>
          <a:ln>
            <a:noFill/>
          </a:ln>
        </p:spPr>
      </p:sp>
      <p:sp>
        <p:nvSpPr>
          <p:cNvPr id="199" name="Google Shape;199;p46"/>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200" name="Google Shape;200;p4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1" name="Google Shape;201;p4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2" name="Google Shape;202;p4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03" name="Shape 203"/>
        <p:cNvGrpSpPr/>
        <p:nvPr/>
      </p:nvGrpSpPr>
      <p:grpSpPr>
        <a:xfrm>
          <a:off x="0" y="0"/>
          <a:ext cx="0" cy="0"/>
          <a:chOff x="0" y="0"/>
          <a:chExt cx="0" cy="0"/>
        </a:xfrm>
      </p:grpSpPr>
      <p:sp>
        <p:nvSpPr>
          <p:cNvPr id="204" name="Google Shape;204;p4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5" name="Google Shape;205;p47"/>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6" name="Google Shape;206;p4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7" name="Google Shape;207;p4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8" name="Google Shape;208;p4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09" name="Shape 209"/>
        <p:cNvGrpSpPr/>
        <p:nvPr/>
      </p:nvGrpSpPr>
      <p:grpSpPr>
        <a:xfrm>
          <a:off x="0" y="0"/>
          <a:ext cx="0" cy="0"/>
          <a:chOff x="0" y="0"/>
          <a:chExt cx="0" cy="0"/>
        </a:xfrm>
      </p:grpSpPr>
      <p:sp>
        <p:nvSpPr>
          <p:cNvPr id="210" name="Google Shape;210;p48"/>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1" name="Google Shape;211;p48"/>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12" name="Google Shape;212;p4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3" name="Google Shape;213;p4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4" name="Google Shape;214;p4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4.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42" name="Google Shape;142;p3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43" name="Google Shape;143;p3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4" name="Google Shape;144;p3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5" name="Google Shape;145;p3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pic>
        <p:nvPicPr>
          <p:cNvPr id="219" name="Google Shape;219;p49"/>
          <p:cNvPicPr preferRelativeResize="0"/>
          <p:nvPr/>
        </p:nvPicPr>
        <p:blipFill>
          <a:blip r:embed="rId3">
            <a:alphaModFix/>
          </a:blip>
          <a:stretch>
            <a:fillRect/>
          </a:stretch>
        </p:blipFill>
        <p:spPr>
          <a:xfrm>
            <a:off x="760100" y="1642846"/>
            <a:ext cx="822600" cy="822600"/>
          </a:xfrm>
          <a:prstGeom prst="rect">
            <a:avLst/>
          </a:prstGeom>
          <a:noFill/>
          <a:ln>
            <a:noFill/>
          </a:ln>
        </p:spPr>
      </p:pic>
      <p:pic>
        <p:nvPicPr>
          <p:cNvPr id="220" name="Google Shape;220;p4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221" name="Google Shape;221;p4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Arguments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Debates over Treatment</a:t>
            </a:r>
            <a:endParaRPr sz="1500">
              <a:solidFill>
                <a:srgbClr val="000000"/>
              </a:solidFill>
              <a:latin typeface="Plus Jakarta Sans Medium"/>
              <a:ea typeface="Plus Jakarta Sans Medium"/>
              <a:cs typeface="Plus Jakarta Sans Medium"/>
              <a:sym typeface="Plus Jakarta Sans Medium"/>
            </a:endParaRPr>
          </a:p>
        </p:txBody>
      </p:sp>
      <p:pic>
        <p:nvPicPr>
          <p:cNvPr id="222" name="Google Shape;222;p49"/>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223" name="Google Shape;223;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4" name="Google Shape;224;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25" name="Google Shape;225;p49"/>
          <p:cNvGraphicFramePr/>
          <p:nvPr/>
        </p:nvGraphicFramePr>
        <p:xfrm>
          <a:off x="455300" y="3342300"/>
          <a:ext cx="3000000" cy="3000000"/>
        </p:xfrm>
        <a:graphic>
          <a:graphicData uri="http://schemas.openxmlformats.org/drawingml/2006/table">
            <a:tbl>
              <a:tblPr>
                <a:noFill/>
                <a:tableStyleId>{807B6B7F-9C94-4FB7-8FB3-C05E28909665}</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2:06 and End at 4:35)</a:t>
                      </a:r>
                      <a:endParaRPr sz="13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According to a 2019 study at Quaternary Science Reviews, in the first century after Columbus's initial arrival in the Americas, the native population went from over 60 million to around 6 million. Between disease, violence, and violations of their culture, including loss of land, the Indigenous population was devastated. Much of what is now known as Mexico and its surrounding areas was, until the early 16th century, the Aztec Empire. Hernan Cortes and his conquistadors arrived on the coast in what is now known as Vera Cruz in 1519. Cortes and his men worked their way across the vast Aztec empire, while aligning with powerful cities who disliked the Aztecs. The Spaniards were impressed with the sophisticated agricultural techniques that the Aztecs employed and astounded by the elaborate temples where ritual human sacrifice was practiced. They were initially welcomed by Moctezuma II the Aztec Emperor, but after a short time, the natives began falling prey to European diseases like smallpox. Tension soon emerged, and in May 1520 while Cortes was away, the Spanish and their native allies massacred unknown numbers of Aztecs celebrating a festival. Cortes quickly returned to established order, but he was losing control of the city, and sometime around June 29th, Moctezuma died under unclear circumstances. The next night, the Aztecs drove out Cortes and his army from Tenochtitlan, roughly 600 of Cortes's conquistadors and 3000 of the Indigenous army they had rallied were either killed or captured in a 24 hour span. This became known as the Night of Tears. Nonetheless, by 1521 Cortes and his army had turned the tide and Tenochtitlan, now Mexico City, lay in ruins as the Spanish began to build an empire.Many tribes </a:t>
                      </a:r>
                      <a:r>
                        <a:rPr lang="en" sz="1100">
                          <a:solidFill>
                            <a:schemeClr val="dk1"/>
                          </a:solidFill>
                          <a:latin typeface="Inter"/>
                          <a:ea typeface="Inter"/>
                          <a:cs typeface="Inter"/>
                          <a:sym typeface="Inter"/>
                        </a:rPr>
                        <a:t>Indigenous</a:t>
                      </a:r>
                      <a:r>
                        <a:rPr lang="en" sz="1100">
                          <a:solidFill>
                            <a:schemeClr val="dk1"/>
                          </a:solidFill>
                          <a:latin typeface="Inter"/>
                          <a:ea typeface="Inter"/>
                          <a:cs typeface="Inter"/>
                          <a:sym typeface="Inter"/>
                        </a:rPr>
                        <a:t> to the area quickly discovered that the Spanish were even more harsh imperialists than the Aztecs. The Spanish forced Catholic conversion, enslaved the natives and employed a system called Encomiendas which combined the two. Spaniards claimed possession of vast </a:t>
                      </a:r>
                      <a:r>
                        <a:rPr lang="en" sz="1100">
                          <a:solidFill>
                            <a:schemeClr val="dk1"/>
                          </a:solidFill>
                          <a:latin typeface="Inter"/>
                          <a:ea typeface="Inter"/>
                          <a:cs typeface="Inter"/>
                          <a:sym typeface="Inter"/>
                        </a:rPr>
                        <a:t>tracts</a:t>
                      </a:r>
                      <a:r>
                        <a:rPr lang="en" sz="1100">
                          <a:solidFill>
                            <a:schemeClr val="dk1"/>
                          </a:solidFill>
                          <a:latin typeface="Inter"/>
                          <a:ea typeface="Inter"/>
                          <a:cs typeface="Inter"/>
                          <a:sym typeface="Inter"/>
                        </a:rPr>
                        <a:t> of land, but who would work this land? Spaniards did not envision a family farm model, and disease had destroyed the Indigenous populations whom they initially planned to exploit.This is when the histories of Africa, Europe, and the Americas tragically united, and Europeans purchased enslaved Africans, transported them across the ocean, and put them to work in lands shockingly depopulated of Indigenous peoples. </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226" name="Google Shape;226;p49"/>
          <p:cNvSpPr txBox="1"/>
          <p:nvPr/>
        </p:nvSpPr>
        <p:spPr>
          <a:xfrm>
            <a:off x="1700625" y="15752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Evaluating Arguments</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27" name="Google Shape;227;p49"/>
          <p:cNvSpPr txBox="1"/>
          <p:nvPr/>
        </p:nvSpPr>
        <p:spPr>
          <a:xfrm>
            <a:off x="455225" y="24726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Danielle Bainbridge</a:t>
            </a:r>
            <a:r>
              <a:rPr lang="en" sz="1000">
                <a:solidFill>
                  <a:schemeClr val="dk1"/>
                </a:solidFill>
                <a:latin typeface="Inter"/>
                <a:ea typeface="Inter"/>
                <a:cs typeface="Inter"/>
                <a:sym typeface="Inter"/>
              </a:rPr>
              <a:t> is </a:t>
            </a:r>
            <a:r>
              <a:rPr lang="en" sz="1000">
                <a:solidFill>
                  <a:schemeClr val="dk1"/>
                </a:solidFill>
                <a:latin typeface="Inter"/>
                <a:ea typeface="Inter"/>
                <a:cs typeface="Inter"/>
                <a:sym typeface="Inter"/>
              </a:rPr>
              <a:t>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chemeClr val="dk1"/>
              </a:solidFill>
              <a:latin typeface="Inter"/>
              <a:ea typeface="Inter"/>
              <a:cs typeface="Inter"/>
              <a:sym typeface="Inter"/>
            </a:endParaRPr>
          </a:p>
        </p:txBody>
      </p:sp>
      <p:sp>
        <p:nvSpPr>
          <p:cNvPr id="228" name="Google Shape;228;p49"/>
          <p:cNvSpPr txBox="1"/>
          <p:nvPr/>
        </p:nvSpPr>
        <p:spPr>
          <a:xfrm>
            <a:off x="475050" y="7885075"/>
            <a:ext cx="6918300" cy="1754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main impacts on Indigenous peoples?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did the Spanish think about the Aztecs?</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8" name="Shape 328"/>
        <p:cNvGrpSpPr/>
        <p:nvPr/>
      </p:nvGrpSpPr>
      <p:grpSpPr>
        <a:xfrm>
          <a:off x="0" y="0"/>
          <a:ext cx="0" cy="0"/>
          <a:chOff x="0" y="0"/>
          <a:chExt cx="0" cy="0"/>
        </a:xfrm>
      </p:grpSpPr>
      <p:sp>
        <p:nvSpPr>
          <p:cNvPr id="329" name="Google Shape;329;p5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Source 1</a:t>
            </a:r>
            <a:endParaRPr sz="1900">
              <a:latin typeface="Halant"/>
              <a:ea typeface="Halant"/>
              <a:cs typeface="Halant"/>
              <a:sym typeface="Halant"/>
            </a:endParaRPr>
          </a:p>
        </p:txBody>
      </p:sp>
      <p:pic>
        <p:nvPicPr>
          <p:cNvPr id="330" name="Google Shape;330;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1" name="Google Shape;331;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2" name="Google Shape;332;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33" name="Google Shape;333;p58"/>
          <p:cNvSpPr txBox="1"/>
          <p:nvPr/>
        </p:nvSpPr>
        <p:spPr>
          <a:xfrm>
            <a:off x="480975" y="647688"/>
            <a:ext cx="6775500" cy="22155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Dominican friar Antonio Montesinos delivered this 1511 sermon (excerpted) on the subject of the treatment of the Indigenous people on the island of Hispaniola. Montesinos asks two questions of listeners: first, do the Spanish monarchs (kings and queens) have the right to wage war against Indigenous people because they aren’t Christian? And second, did the Spanish colonies legally belong to Spain. In response, King Ferdinand of Spain brought together a special group of judges, religious scholars (professional students), and aristocrats to study and debate the issue. The result of their work included new laws protecting Indigenous women and children and regulating the treatment of all American Indians in the encomienda system.</a:t>
            </a:r>
            <a:endParaRPr sz="1200">
              <a:solidFill>
                <a:schemeClr val="dk1"/>
              </a:solidFill>
              <a:latin typeface="Inter"/>
              <a:ea typeface="Inter"/>
              <a:cs typeface="Inter"/>
              <a:sym typeface="Inter"/>
            </a:endParaRPr>
          </a:p>
        </p:txBody>
      </p:sp>
      <p:graphicFrame>
        <p:nvGraphicFramePr>
          <p:cNvPr id="334" name="Google Shape;334;p58"/>
          <p:cNvGraphicFramePr/>
          <p:nvPr/>
        </p:nvGraphicFramePr>
        <p:xfrm>
          <a:off x="480969" y="3010370"/>
          <a:ext cx="3000000" cy="3000000"/>
        </p:xfrm>
        <a:graphic>
          <a:graphicData uri="http://schemas.openxmlformats.org/drawingml/2006/table">
            <a:tbl>
              <a:tblPr>
                <a:noFill/>
                <a:tableStyleId>{052E2118-B9BF-478F-817B-AB00275F5F8F}</a:tableStyleId>
              </a:tblPr>
              <a:tblGrid>
                <a:gridCol w="6775500"/>
              </a:tblGrid>
              <a:tr h="3510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highlight>
                            <a:schemeClr val="lt1"/>
                          </a:highlight>
                          <a:latin typeface="Halant"/>
                          <a:ea typeface="Halant"/>
                          <a:cs typeface="Halant"/>
                          <a:sym typeface="Halant"/>
                        </a:rPr>
                        <a:t>Antonio Montesinos, “Christmas Sermon,” 1511.</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am the voice of one crying in the wilderness. In order to make your sins known to you I have mounted this pulpit, I who am the voice of Christ crying in the wilderness of this island; and therefore it behooves you to listen to me, not with indifference but with all your heart and senses; for this voice will be the strangest, the harshest and hardest, the most terrifying that you ever heard or expected to hear….</a:t>
                      </a:r>
                      <a:endParaRPr sz="12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200">
                          <a:solidFill>
                            <a:schemeClr val="dk1"/>
                          </a:solidFill>
                          <a:latin typeface="Inter"/>
                          <a:ea typeface="Inter"/>
                          <a:cs typeface="Inter"/>
                          <a:sym typeface="Inter"/>
                        </a:rPr>
                        <a:t>This voice declares that you are in mortal sin, and live and die therein by reason of the cruelty and tyranny that you practice on these innocent people. Tell me, by what right or justice do you hold these Indians in such cruel and horrible slavery? By what right do you wage such detestable wars on these people who lived mildly and peacefully in their own lands, where you have consumed infinite numbers of them with unheard of murders and desolations? Why do you so greatly oppress and fatigue them, not giving them enough to eat or caring for them when they fall ill from excessive labors, so that they die or rather are slain by you, so that you may extract and acquire gold every day? And what care do you take that they receive religious instruction and come to know their God and creator, or that they be baptized, hear mass, or observe holidays and Sundays? Are they not men? Do they not have rational souls? Are you not bound to love them as you love yourselves? How can you lie in such profound and lethargic slumber? Be sure that in your present state you can no more be saved than the Moors or Turks who do not have and do not want the faith of Jesus Christ.</a:t>
                      </a:r>
                      <a:endParaRPr sz="1100">
                        <a:solidFill>
                          <a:schemeClr val="dk1"/>
                        </a:solidFill>
                        <a:highlight>
                          <a:schemeClr val="lt1"/>
                        </a:highlight>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335" name="Google Shape;335;p58"/>
          <p:cNvSpPr txBox="1"/>
          <p:nvPr/>
        </p:nvSpPr>
        <p:spPr>
          <a:xfrm>
            <a:off x="475050" y="7046875"/>
            <a:ext cx="6918300" cy="223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Antonio Montesinos was a Dominican friar who cared about how Indigenous people were treated. He was one of the first to speak out against the cruelty of the Spanish colonizers. This makes his argument very critical of their actions and focused on protecting the Indigenous peoples.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Montesinos criticizes the Spanish treatment of Indigenous people. He says the Spanish are committing terrible sins by enslaving and mistreating them, and he argues that they deserve better treatment because they are human and have souls.</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9" name="Shape 339"/>
        <p:cNvGrpSpPr/>
        <p:nvPr/>
      </p:nvGrpSpPr>
      <p:grpSpPr>
        <a:xfrm>
          <a:off x="0" y="0"/>
          <a:ext cx="0" cy="0"/>
          <a:chOff x="0" y="0"/>
          <a:chExt cx="0" cy="0"/>
        </a:xfrm>
      </p:grpSpPr>
      <p:sp>
        <p:nvSpPr>
          <p:cNvPr id="340" name="Google Shape;340;p5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1</a:t>
            </a:r>
            <a:endParaRPr sz="1900">
              <a:latin typeface="Halant"/>
              <a:ea typeface="Halant"/>
              <a:cs typeface="Halant"/>
              <a:sym typeface="Halant"/>
            </a:endParaRPr>
          </a:p>
        </p:txBody>
      </p:sp>
      <p:pic>
        <p:nvPicPr>
          <p:cNvPr id="341" name="Google Shape;341;p5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2" name="Google Shape;342;p5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3" name="Google Shape;343;p5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4" name="Google Shape;344;p59"/>
          <p:cNvSpPr txBox="1"/>
          <p:nvPr/>
        </p:nvSpPr>
        <p:spPr>
          <a:xfrm>
            <a:off x="480975" y="571501"/>
            <a:ext cx="6775500" cy="23628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Spain’s King Charles V was the grandson of Ferdinand and Isabella of Spain who had sent Columbus sailing west a generation earlier. These laws were intended to both protect Indigenous people in Spanish colonies from harsh and unfair treatment from aristocrats known as encomenderos (wealthy landowners with titles and special privileges) and to also create more loyalty to the Crown rather than to hidalgos (Spanish gentlemen). The laws impacted people across the vast Spanish empire. Encomenderos were given the job of supervising Indigenous labor in the Spanish colonies in exchange for humane treatment and missionary work to convert Amerindians to Christianity. More often than not, the encomenderos chose to exploit and harm native peoples and not comply with the New Laws.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graphicFrame>
        <p:nvGraphicFramePr>
          <p:cNvPr id="345" name="Google Shape;345;p59"/>
          <p:cNvGraphicFramePr/>
          <p:nvPr/>
        </p:nvGraphicFramePr>
        <p:xfrm>
          <a:off x="480969" y="3010370"/>
          <a:ext cx="3000000" cy="3000000"/>
        </p:xfrm>
        <a:graphic>
          <a:graphicData uri="http://schemas.openxmlformats.org/drawingml/2006/table">
            <a:tbl>
              <a:tblPr>
                <a:noFill/>
                <a:tableStyleId>{052E2118-B9BF-478F-817B-AB00275F5F8F}</a:tableStyleId>
              </a:tblPr>
              <a:tblGrid>
                <a:gridCol w="6775500"/>
              </a:tblGrid>
              <a:tr h="351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King Charles V, </a:t>
                      </a:r>
                      <a:r>
                        <a:rPr i="1" lang="en" sz="1200">
                          <a:solidFill>
                            <a:schemeClr val="dk1"/>
                          </a:solidFill>
                          <a:latin typeface="Halant"/>
                          <a:ea typeface="Halant"/>
                          <a:cs typeface="Halant"/>
                          <a:sym typeface="Halant"/>
                        </a:rPr>
                        <a:t>The New Laws of the Indies,</a:t>
                      </a:r>
                      <a:r>
                        <a:rPr lang="en" sz="1200">
                          <a:solidFill>
                            <a:schemeClr val="dk1"/>
                          </a:solidFill>
                          <a:latin typeface="Halant"/>
                          <a:ea typeface="Halant"/>
                          <a:cs typeface="Halant"/>
                          <a:sym typeface="Halant"/>
                        </a:rPr>
                        <a:t> 1542.</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 person can make use of the Indians…in any other manner against their will.</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As We have ordered provision to be made that from henceforward the Indians in no way be made slaves…[the courts]...[should set] said Indians at liberty unless the persons who hold them for slaves show title why they should hold and possess them…</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Because report has been made to us that…[the] deaths of many Indians and Negroes have ensued…[from work in] the pearl fisheries…We command that no free Indian be taken to the said fishery under pain of death…If, however, it should appear to them that the risk of death cannot be avoided by the said Indians and Negroes, let the fishery of the…pearls cease, since we value much more highly (as is right) the preservation of their lives than the gain which may come to us from the pearls…</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[courts] are to inform themselves how the Indians have been treated by the persons who have held them in encomienda, and if it be clear that in justice they ought to be deprived of the said Indians for their excesses and the ill-usage to which they have subjected them, We [command] that they take away and place such Indians under our Royal Crown…</a:t>
                      </a:r>
                      <a:endParaRPr sz="1200">
                        <a:solidFill>
                          <a:schemeClr val="dk1"/>
                        </a:solidFill>
                        <a:latin typeface="Inter"/>
                        <a:ea typeface="Inter"/>
                        <a:cs typeface="Inter"/>
                        <a:sym typeface="Inter"/>
                      </a:endParaRPr>
                    </a:p>
                    <a:p>
                      <a:pPr indent="0" lvl="0" marL="0" rtl="0" algn="l">
                        <a:lnSpc>
                          <a:spcPct val="100000"/>
                        </a:lnSpc>
                        <a:spcBef>
                          <a:spcPts val="900"/>
                        </a:spcBef>
                        <a:spcAft>
                          <a:spcPts val="900"/>
                        </a:spcAft>
                        <a:buClr>
                          <a:schemeClr val="dk1"/>
                        </a:buClr>
                        <a:buSzPts val="1100"/>
                        <a:buFont typeface="Arial"/>
                        <a:buNone/>
                      </a:pPr>
                      <a:r>
                        <a:rPr lang="en" sz="1200">
                          <a:solidFill>
                            <a:schemeClr val="dk1"/>
                          </a:solidFill>
                          <a:latin typeface="Inter"/>
                          <a:ea typeface="Inter"/>
                          <a:cs typeface="Inter"/>
                          <a:sym typeface="Inter"/>
                        </a:rPr>
                        <a:t>We…command that…no Viceroy, Governor, [court]...[explorer]...or any other person have power to… [give]...Indians in encomienda…</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346" name="Google Shape;346;p59"/>
          <p:cNvSpPr txBox="1"/>
          <p:nvPr/>
        </p:nvSpPr>
        <p:spPr>
          <a:xfrm>
            <a:off x="475050" y="7199275"/>
            <a:ext cx="6918300" cy="2232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King Charles V was the ruler of Spain, and he wanted to control how Indigenous people were treated in the colonies. These laws show he wanted to protect them from the worst abuses, but they were also about keeping loyalty to the Crown, not just helping Indigenous people.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laws criticize how Indigenous people were being treated. They banned slavery and tried to stop dangerous work conditions. However, they still allowed forced labor in some cases, so they didn’t fully protect the Indigenous peoples.</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0" name="Shape 350"/>
        <p:cNvGrpSpPr/>
        <p:nvPr/>
      </p:nvGrpSpPr>
      <p:grpSpPr>
        <a:xfrm>
          <a:off x="0" y="0"/>
          <a:ext cx="0" cy="0"/>
          <a:chOff x="0" y="0"/>
          <a:chExt cx="0" cy="0"/>
        </a:xfrm>
      </p:grpSpPr>
      <p:sp>
        <p:nvSpPr>
          <p:cNvPr id="351" name="Google Shape;351;p6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2</a:t>
            </a:r>
            <a:endParaRPr sz="1900">
              <a:latin typeface="Halant"/>
              <a:ea typeface="Halant"/>
              <a:cs typeface="Halant"/>
              <a:sym typeface="Halant"/>
            </a:endParaRPr>
          </a:p>
        </p:txBody>
      </p:sp>
      <p:pic>
        <p:nvPicPr>
          <p:cNvPr id="352" name="Google Shape;352;p6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3" name="Google Shape;353;p6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4" name="Google Shape;354;p6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55" name="Google Shape;355;p60"/>
          <p:cNvSpPr txBox="1"/>
          <p:nvPr/>
        </p:nvSpPr>
        <p:spPr>
          <a:xfrm>
            <a:off x="480975" y="571500"/>
            <a:ext cx="6775500" cy="16722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important document was created by </a:t>
            </a:r>
            <a:r>
              <a:rPr lang="en" sz="1200">
                <a:solidFill>
                  <a:schemeClr val="dk1"/>
                </a:solidFill>
                <a:highlight>
                  <a:srgbClr val="FFFFFF"/>
                </a:highlight>
                <a:latin typeface="Inter"/>
                <a:ea typeface="Inter"/>
                <a:cs typeface="Inter"/>
                <a:sym typeface="Inter"/>
              </a:rPr>
              <a:t>Juan Ginés de Sepúlveda, the official historian of the Spanish crown. Here he refers to Indigenous Americans as “savages” and supports their enslavement to the Spanish in the infamous encomienda system. In 1550, Juan Ginés de Sepúlveda used the arguments made in this document in a public debate against Dominican bishop Bartolomé de las Casas over whether American Indians possessed a soul in the eyes of the Catholic Church.</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p:txBody>
      </p:sp>
      <p:graphicFrame>
        <p:nvGraphicFramePr>
          <p:cNvPr id="356" name="Google Shape;356;p60"/>
          <p:cNvGraphicFramePr/>
          <p:nvPr/>
        </p:nvGraphicFramePr>
        <p:xfrm>
          <a:off x="480969" y="2324570"/>
          <a:ext cx="3000000" cy="3000000"/>
        </p:xfrm>
        <a:graphic>
          <a:graphicData uri="http://schemas.openxmlformats.org/drawingml/2006/table">
            <a:tbl>
              <a:tblPr>
                <a:noFill/>
                <a:tableStyleId>{052E2118-B9BF-478F-817B-AB00275F5F8F}</a:tableStyleId>
              </a:tblPr>
              <a:tblGrid>
                <a:gridCol w="6775500"/>
              </a:tblGrid>
              <a:tr h="376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Juan Ginés de Sepúlveda, </a:t>
                      </a:r>
                      <a:r>
                        <a:rPr i="1" lang="en" sz="1200">
                          <a:solidFill>
                            <a:schemeClr val="dk1"/>
                          </a:solidFill>
                          <a:latin typeface="Halant"/>
                          <a:ea typeface="Halant"/>
                          <a:cs typeface="Halant"/>
                          <a:sym typeface="Halant"/>
                        </a:rPr>
                        <a:t>Treatise on the Just Causes of War Against the Indians,</a:t>
                      </a:r>
                      <a:r>
                        <a:rPr lang="en" sz="1200">
                          <a:solidFill>
                            <a:schemeClr val="dk1"/>
                          </a:solidFill>
                          <a:latin typeface="Halant"/>
                          <a:ea typeface="Halant"/>
                          <a:cs typeface="Halant"/>
                          <a:sym typeface="Halant"/>
                        </a:rPr>
                        <a:t> 1550.</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1964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man rules over the woman, the adult over the child, the father over his children. That is to say, the most powerful and most perfect rule over the weakest and most imperfect. This same relationship exists among men, there being some who by nature are masters and others who by nature are slaves. Those who surpass the rest in…intelligence, although not in physical strength, are by nature the masters. On the other hand, those who are dim-witted and mentally lazy, although they may be physically strong enough to fulfill all the necessary tasks, are by nature slaves. It is just and useful that it be this way. We even see it sanctioned in divine law itself, for it is written in the Book of Proverbs: "He who is stupid will serve the wise man." And so it is with the barbarous and inhumane peoples [the Indians] who have no civil life and peaceful customs. It will always be just and in conformity with natural law that such people submit to the rule of more cultured and humane princes' and nations…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Now compare these natural qualities of judgment, talent,…temperance, humanity, and religion [of the Spanish] with those of these pitiful men [the Indians], in whom you will scarcely find any…[trace]... of humanness. These people possess neither science nor even an alphabet, nor do they preserve any monuments of their history except for some obscure and vague…[ideas]...depicted in certain paintings, nor do they have written laws, but barbarous institutions and customs…including the eating of human flesh…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Until now we have not mentioned their impious religion and their abominable sacrifices, in which they worship the Devil as God, to whom they thought of offering no better tribute than human hearts. ...Interpreting their religion in an ignorant and barbarous manner, they sacrificed human victims by removing the hearts from the chests.</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357" name="Google Shape;357;p60"/>
          <p:cNvSpPr txBox="1"/>
          <p:nvPr/>
        </p:nvSpPr>
        <p:spPr>
          <a:xfrm>
            <a:off x="475050" y="7199275"/>
            <a:ext cx="6918300" cy="204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Juan Ginés de Sepúlveda was a historian who believed the Spanish were better than Indigenous peoples. His ideas justified the Spanish conquest and enslavement of the Indigenous population, which shows his bias against them.</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Sepúlveda justifies the Spanish treatment of Indigenous people. He says they are “barbarous” and naturally meant to be ruled or enslaved, which he believes is fair because the Spanish are more “civilized.”</a:t>
            </a:r>
            <a:endParaRPr sz="1200">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1" name="Shape 361"/>
        <p:cNvGrpSpPr/>
        <p:nvPr/>
      </p:nvGrpSpPr>
      <p:grpSpPr>
        <a:xfrm>
          <a:off x="0" y="0"/>
          <a:ext cx="0" cy="0"/>
          <a:chOff x="0" y="0"/>
          <a:chExt cx="0" cy="0"/>
        </a:xfrm>
      </p:grpSpPr>
      <p:sp>
        <p:nvSpPr>
          <p:cNvPr id="362" name="Google Shape;362;p6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3</a:t>
            </a:r>
            <a:endParaRPr sz="1900">
              <a:latin typeface="Halant"/>
              <a:ea typeface="Halant"/>
              <a:cs typeface="Halant"/>
              <a:sym typeface="Halant"/>
            </a:endParaRPr>
          </a:p>
        </p:txBody>
      </p:sp>
      <p:pic>
        <p:nvPicPr>
          <p:cNvPr id="363" name="Google Shape;363;p6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64" name="Google Shape;364;p6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5" name="Google Shape;365;p6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6" name="Google Shape;366;p61"/>
          <p:cNvSpPr txBox="1"/>
          <p:nvPr/>
        </p:nvSpPr>
        <p:spPr>
          <a:xfrm>
            <a:off x="480975" y="571500"/>
            <a:ext cx="6775500" cy="19779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Fray Domingo de Santo Tom</a:t>
            </a:r>
            <a:r>
              <a:rPr lang="en" sz="1200">
                <a:solidFill>
                  <a:schemeClr val="dk1"/>
                </a:solidFill>
                <a:highlight>
                  <a:srgbClr val="FFFFFF"/>
                </a:highlight>
                <a:latin typeface="Inter"/>
                <a:ea typeface="Inter"/>
                <a:cs typeface="Inter"/>
                <a:sym typeface="Inter"/>
              </a:rPr>
              <a:t>ás was a Dominican bishop, missionary, writer, and linguist (someone who studies languages). </a:t>
            </a:r>
            <a:r>
              <a:rPr lang="en" sz="1200">
                <a:solidFill>
                  <a:schemeClr val="dk1"/>
                </a:solidFill>
                <a:latin typeface="Inter"/>
                <a:ea typeface="Inter"/>
                <a:cs typeface="Inter"/>
                <a:sym typeface="Inter"/>
              </a:rPr>
              <a:t>Santo Tom</a:t>
            </a:r>
            <a:r>
              <a:rPr lang="en" sz="1200">
                <a:solidFill>
                  <a:schemeClr val="dk1"/>
                </a:solidFill>
                <a:highlight>
                  <a:srgbClr val="FFFFFF"/>
                </a:highlight>
                <a:latin typeface="Inter"/>
                <a:ea typeface="Inter"/>
                <a:cs typeface="Inter"/>
                <a:sym typeface="Inter"/>
              </a:rPr>
              <a:t>ás worked in Peru and Bolivia trying to convert native Inca to Christianity. While there, he documented native language and wrote observations about the treatment of Indigenous peoples at the hands of the Spanish government and private landowners. His most important observations came in his documentation of conditions in Spanish silver mines. In particular, the Cerro Rico de Potosi, where from the 16th (1500s) through 18th (1700s) centuries, 80% of the world’s silver supply was extracted under forced labor conditions.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p:txBody>
      </p:sp>
      <p:graphicFrame>
        <p:nvGraphicFramePr>
          <p:cNvPr id="367" name="Google Shape;367;p61"/>
          <p:cNvGraphicFramePr/>
          <p:nvPr/>
        </p:nvGraphicFramePr>
        <p:xfrm>
          <a:off x="480969" y="2629370"/>
          <a:ext cx="3000000" cy="3000000"/>
        </p:xfrm>
        <a:graphic>
          <a:graphicData uri="http://schemas.openxmlformats.org/drawingml/2006/table">
            <a:tbl>
              <a:tblPr>
                <a:noFill/>
                <a:tableStyleId>{052E2118-B9BF-478F-817B-AB00275F5F8F}</a:tableStyleId>
              </a:tblPr>
              <a:tblGrid>
                <a:gridCol w="6775500"/>
              </a:tblGrid>
              <a:tr h="343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Domingo de Santo Tomás, “Letter to the Council of the Indies,” 16th Century.</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334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must have been about four years during which this land was about to be lost that there was discovered a mouth of hell, into which have entered, as I say within that time, a great quantity of people, which by the greed of the Spaniards they sacrifice to their god, and these are some silver mines that they call Potosi… It is a hill in an extremely cold wasteland, around which for six leagues</a:t>
                      </a:r>
                      <a:r>
                        <a:rPr baseline="30000"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in all directions not a single plant grows that can sustain beasts, nor is there firewood to cook food. Indians bring these things on their backs or on llamas, those who have them, and the same is true for all that is necessary for the sustenance of the Spaniards and Indians who reside and remain there. The closest source for these things is 12, 15, or 30 leagues away, and the farthest is Collao, a hundred leagues away. A bushel of wheat commonly costs 30 castellanos [gold pesos] in that place, and most often more; the bushel of maize,</a:t>
                      </a:r>
                      <a:r>
                        <a:rPr baseline="30000" lang="en" sz="1200">
                          <a:solidFill>
                            <a:schemeClr val="dk1"/>
                          </a:solidFill>
                          <a:latin typeface="Inter"/>
                          <a:ea typeface="Inter"/>
                          <a:cs typeface="Inter"/>
                          <a:sym typeface="Inter"/>
                        </a:rPr>
                        <a:t>2</a:t>
                      </a:r>
                      <a:r>
                        <a:rPr lang="en" sz="1200">
                          <a:solidFill>
                            <a:schemeClr val="dk1"/>
                          </a:solidFill>
                          <a:latin typeface="Inter"/>
                          <a:ea typeface="Inter"/>
                          <a:cs typeface="Inter"/>
                          <a:sym typeface="Inter"/>
                        </a:rPr>
                        <a:t> which is the food of the Indians, from 15 to 20 castellanos; the bushel of other foods of theirs called chuño and potatoes, which are roots of plants, at 12 or 15 castellanos. They take the ore from that mountain I mentioned with all the labor one could imagine could be taken out of them, both because it is a great task to remove the ore from so deep among so many rocks and with such danger of frequent mine collapses, as well as what happens to them from the cold and [instability] of the land. The charcoal to smelt it [the ore] they bring from six leagues away and more. The firewood with which to warm themselves and to cook their food from the same distance to the fame of this hill and its richness from 200 leagues and more, from here 250, from there 230. From 180 leagues away they send the poor Indians by the force of each allotment [repartimiento] according to its rules. From one allotment fifty, from another sixty, from another 100, from another 200, and so on in greater numbers...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one league is approximately 3 miles or 4.83 kilometers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maize is the word used outside of the United States of America to refer to corn</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368" name="Google Shape;368;p61"/>
          <p:cNvSpPr txBox="1"/>
          <p:nvPr/>
        </p:nvSpPr>
        <p:spPr>
          <a:xfrm>
            <a:off x="475050" y="7580275"/>
            <a:ext cx="6918300" cy="186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Domingo de Santo Tomás was a Dominican bishop who worked in South America. He saw the terrible conditions Indigenous people faced in the silver mines, which made him want to help and report their suffering.</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He criticizes the Spanish treatment. He describes the mines as a “mouth of hell” and blames Spanish greed for forcing Indigenous people into deadly conditions.</a:t>
            </a: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72" name="Shape 372"/>
        <p:cNvGrpSpPr/>
        <p:nvPr/>
      </p:nvGrpSpPr>
      <p:grpSpPr>
        <a:xfrm>
          <a:off x="0" y="0"/>
          <a:ext cx="0" cy="0"/>
          <a:chOff x="0" y="0"/>
          <a:chExt cx="0" cy="0"/>
        </a:xfrm>
      </p:grpSpPr>
      <p:sp>
        <p:nvSpPr>
          <p:cNvPr id="373" name="Google Shape;373;p6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4</a:t>
            </a:r>
            <a:endParaRPr sz="1900">
              <a:latin typeface="Halant"/>
              <a:ea typeface="Halant"/>
              <a:cs typeface="Halant"/>
              <a:sym typeface="Halant"/>
            </a:endParaRPr>
          </a:p>
        </p:txBody>
      </p:sp>
      <p:pic>
        <p:nvPicPr>
          <p:cNvPr id="374" name="Google Shape;374;p6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75" name="Google Shape;375;p6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76" name="Google Shape;376;p6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77" name="Google Shape;377;p62"/>
          <p:cNvSpPr txBox="1"/>
          <p:nvPr/>
        </p:nvSpPr>
        <p:spPr>
          <a:xfrm>
            <a:off x="480975" y="571500"/>
            <a:ext cx="6775500" cy="18624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Bartolomé de las Casas was a Spanish clergyman and writer. Initially, he participated in the Spanish conquest of the Americas by accepting a royal land grant encomienda and ruling over Indigenous people on his estate. However, after observations of their treatment, witnessing warfare, and a spiritual awakening, las Casas devoted himself to the Catholic Church and worked on behalf of the American Indians in the empire. He ultimately became a bishop and advocated freedom and kindness to Indigenous peoples. Las Casas lived in the Caribbean, Central America, and Mexico.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graphicFrame>
        <p:nvGraphicFramePr>
          <p:cNvPr id="378" name="Google Shape;378;p62"/>
          <p:cNvGraphicFramePr/>
          <p:nvPr/>
        </p:nvGraphicFramePr>
        <p:xfrm>
          <a:off x="480969" y="2553170"/>
          <a:ext cx="3000000" cy="3000000"/>
        </p:xfrm>
        <a:graphic>
          <a:graphicData uri="http://schemas.openxmlformats.org/drawingml/2006/table">
            <a:tbl>
              <a:tblPr>
                <a:noFill/>
                <a:tableStyleId>{052E2118-B9BF-478F-817B-AB00275F5F8F}</a:tableStyleId>
              </a:tblPr>
              <a:tblGrid>
                <a:gridCol w="6775500"/>
              </a:tblGrid>
              <a:tr h="366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Bartolomé de las Casas, </a:t>
                      </a:r>
                      <a:r>
                        <a:rPr i="1" lang="en" sz="1200">
                          <a:solidFill>
                            <a:schemeClr val="dk1"/>
                          </a:solidFill>
                          <a:latin typeface="Halant"/>
                          <a:ea typeface="Halant"/>
                          <a:cs typeface="Halant"/>
                          <a:sym typeface="Halant"/>
                        </a:rPr>
                        <a:t>A Brief Account of the Destruction of the Indies, </a:t>
                      </a:r>
                      <a:r>
                        <a:rPr lang="en" sz="1200">
                          <a:solidFill>
                            <a:schemeClr val="dk1"/>
                          </a:solidFill>
                          <a:latin typeface="Halant"/>
                          <a:ea typeface="Halant"/>
                          <a:cs typeface="Halant"/>
                          <a:sym typeface="Halant"/>
                        </a:rPr>
                        <a:t>1542.</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is a most tender and effeminate</a:t>
                      </a:r>
                      <a:r>
                        <a:rPr baseline="30000" lang="en" sz="1200">
                          <a:solidFill>
                            <a:schemeClr val="dk1"/>
                          </a:solidFill>
                          <a:latin typeface="Inter"/>
                          <a:ea typeface="Inter"/>
                          <a:cs typeface="Inter"/>
                          <a:sym typeface="Inter"/>
                        </a:rPr>
                        <a:t>1</a:t>
                      </a:r>
                      <a:r>
                        <a:rPr lang="en" sz="1200">
                          <a:solidFill>
                            <a:schemeClr val="dk1"/>
                          </a:solidFill>
                          <a:latin typeface="Inter"/>
                          <a:ea typeface="Inter"/>
                          <a:cs typeface="Inter"/>
                          <a:sym typeface="Inter"/>
                        </a:rPr>
                        <a:t> people, and so imbecile and unequal-balanced temper, that they are altogether incapable of hard labour… The natives…capable of Morality or Goodness, very apt to receive the instill'd principles of Catholick Religion; nor are they averse to Civility and good Manners…I my self have heard the </a:t>
                      </a:r>
                      <a:r>
                        <a:rPr i="1" lang="en" sz="1200">
                          <a:solidFill>
                            <a:schemeClr val="dk1"/>
                          </a:solidFill>
                          <a:latin typeface="Inter"/>
                          <a:ea typeface="Inter"/>
                          <a:cs typeface="Inter"/>
                          <a:sym typeface="Inter"/>
                        </a:rPr>
                        <a:t>Spaniards </a:t>
                      </a:r>
                      <a:r>
                        <a:rPr lang="en" sz="1200">
                          <a:solidFill>
                            <a:schemeClr val="dk1"/>
                          </a:solidFill>
                          <a:latin typeface="Inter"/>
                          <a:ea typeface="Inter"/>
                          <a:cs typeface="Inter"/>
                          <a:sym typeface="Inter"/>
                        </a:rPr>
                        <a:t>themselves… declare, that there was nothing wanting in them for the acquisition of Eternal Beatitude,</a:t>
                      </a:r>
                      <a:r>
                        <a:rPr baseline="30000" lang="en" sz="1200">
                          <a:solidFill>
                            <a:schemeClr val="dk1"/>
                          </a:solidFill>
                          <a:latin typeface="Inter"/>
                          <a:ea typeface="Inter"/>
                          <a:cs typeface="Inter"/>
                          <a:sym typeface="Inter"/>
                        </a:rPr>
                        <a:t>2</a:t>
                      </a:r>
                      <a:r>
                        <a:rPr lang="en" sz="1200">
                          <a:solidFill>
                            <a:schemeClr val="dk1"/>
                          </a:solidFill>
                          <a:latin typeface="Inter"/>
                          <a:ea typeface="Inter"/>
                          <a:cs typeface="Inter"/>
                          <a:sym typeface="Inter"/>
                        </a:rPr>
                        <a:t> but the sole Knowledge and Understanding of…[God]...</a:t>
                      </a:r>
                      <a:endParaRPr sz="1200">
                        <a:solidFill>
                          <a:schemeClr val="dk1"/>
                        </a:solidFill>
                        <a:latin typeface="Inter"/>
                        <a:ea typeface="Inter"/>
                        <a:cs typeface="Inter"/>
                        <a:sym typeface="Inter"/>
                      </a:endParaRPr>
                    </a:p>
                    <a:p>
                      <a:pPr indent="13970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Massacre of these Wretches, whom they have so inhumanely and barbarously butcher'd and harass'd with several kinds of Torments, never before known, or heard…that of Three Millions of Persons, which lived in </a:t>
                      </a:r>
                      <a:r>
                        <a:rPr i="1" lang="en" sz="1200">
                          <a:solidFill>
                            <a:schemeClr val="dk1"/>
                          </a:solidFill>
                          <a:latin typeface="Inter"/>
                          <a:ea typeface="Inter"/>
                          <a:cs typeface="Inter"/>
                          <a:sym typeface="Inter"/>
                        </a:rPr>
                        <a:t>Hispaniola</a:t>
                      </a:r>
                      <a:r>
                        <a:rPr lang="en" sz="1200">
                          <a:solidFill>
                            <a:schemeClr val="dk1"/>
                          </a:solidFill>
                          <a:latin typeface="Inter"/>
                          <a:ea typeface="Inter"/>
                          <a:cs typeface="Inter"/>
                          <a:sym typeface="Inter"/>
                        </a:rPr>
                        <a:t> itself, there is at present but the inconsiderable remnant of scarce Three Hundred…Nay we dare boldly affirm, that during the Forty Years space, wherein they exercised their sanguinary</a:t>
                      </a:r>
                      <a:r>
                        <a:rPr baseline="30000"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and detestable Tyranny in these Regions, above Twelve Millions (computing Men, Women, and Children) have undeservedly perished; nor do I conceive that I should deviate from the Truth by saying that above Fifty Millions in all paid their last Debt to Nature.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Those that arriv'd at these Islands from the remotest parts of </a:t>
                      </a:r>
                      <a:r>
                        <a:rPr i="1" lang="en" sz="1200">
                          <a:solidFill>
                            <a:schemeClr val="dk1"/>
                          </a:solidFill>
                          <a:latin typeface="Inter"/>
                          <a:ea typeface="Inter"/>
                          <a:cs typeface="Inter"/>
                          <a:sym typeface="Inter"/>
                        </a:rPr>
                        <a:t>Spain</a:t>
                      </a:r>
                      <a:r>
                        <a:rPr lang="en" sz="1200">
                          <a:solidFill>
                            <a:schemeClr val="dk1"/>
                          </a:solidFill>
                          <a:latin typeface="Inter"/>
                          <a:ea typeface="Inter"/>
                          <a:cs typeface="Inter"/>
                          <a:sym typeface="Inter"/>
                        </a:rPr>
                        <a:t>, and who pride themselves in the Name of Christians, steer'd Two courses principally…Exterminating of this People from the face of the Earth.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having the qualities of a woman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biblical blessings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bloodthirsty actions</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379" name="Google Shape;379;p62"/>
          <p:cNvSpPr txBox="1"/>
          <p:nvPr/>
        </p:nvSpPr>
        <p:spPr>
          <a:xfrm>
            <a:off x="475050" y="7199275"/>
            <a:ext cx="6918300" cy="241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Bartolomé de las Casas was a Spanish priest who used to support the conquest but later changed his mind. He worked to protect Indigenous peoples and wrote about their suffering to show how cruel the Spanish were.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Las Casas criticizes the Spanish treatment. He writes about how millions of Indigenous people died because of the Spanish, calling their actions inhumane and barbaric.</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83" name="Shape 383"/>
        <p:cNvGrpSpPr/>
        <p:nvPr/>
      </p:nvGrpSpPr>
      <p:grpSpPr>
        <a:xfrm>
          <a:off x="0" y="0"/>
          <a:ext cx="0" cy="0"/>
          <a:chOff x="0" y="0"/>
          <a:chExt cx="0" cy="0"/>
        </a:xfrm>
      </p:grpSpPr>
      <p:sp>
        <p:nvSpPr>
          <p:cNvPr id="384" name="Google Shape;384;p6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5</a:t>
            </a:r>
            <a:endParaRPr sz="1900">
              <a:latin typeface="Halant"/>
              <a:ea typeface="Halant"/>
              <a:cs typeface="Halant"/>
              <a:sym typeface="Halant"/>
            </a:endParaRPr>
          </a:p>
        </p:txBody>
      </p:sp>
      <p:pic>
        <p:nvPicPr>
          <p:cNvPr id="385" name="Google Shape;385;p6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86" name="Google Shape;386;p6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87" name="Google Shape;387;p6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88" name="Google Shape;388;p63"/>
          <p:cNvSpPr txBox="1"/>
          <p:nvPr/>
        </p:nvSpPr>
        <p:spPr>
          <a:xfrm>
            <a:off x="480975" y="571500"/>
            <a:ext cx="6775500" cy="18624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Hernán Cortés was a Spanish conquistador who led the expedition that resulted in the fall of the Aztec Empire. In this excerpt from a letter to Emperor Charles V in 1522, Cortés recounts his actions during an encounter with Indigenous peoples in a city near Tenochtitlán. He describes the tensions between his forces and the Indigenous population and claims that a preemptive attack was essential to secure his safety. These letters were written to gain favor with the Spanish crown by portraying his conquest as both necessary and successful.</a:t>
            </a:r>
            <a:endParaRPr sz="1200">
              <a:solidFill>
                <a:schemeClr val="dk1"/>
              </a:solidFill>
              <a:latin typeface="Inter"/>
              <a:ea typeface="Inter"/>
              <a:cs typeface="Inter"/>
              <a:sym typeface="Inter"/>
            </a:endParaRPr>
          </a:p>
        </p:txBody>
      </p:sp>
      <p:graphicFrame>
        <p:nvGraphicFramePr>
          <p:cNvPr id="389" name="Google Shape;389;p63"/>
          <p:cNvGraphicFramePr/>
          <p:nvPr/>
        </p:nvGraphicFramePr>
        <p:xfrm>
          <a:off x="480969" y="2553170"/>
          <a:ext cx="3000000" cy="3000000"/>
        </p:xfrm>
        <a:graphic>
          <a:graphicData uri="http://schemas.openxmlformats.org/drawingml/2006/table">
            <a:tbl>
              <a:tblPr>
                <a:noFill/>
                <a:tableStyleId>{052E2118-B9BF-478F-817B-AB00275F5F8F}</a:tableStyleId>
              </a:tblPr>
              <a:tblGrid>
                <a:gridCol w="6775500"/>
              </a:tblGrid>
              <a:tr h="366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Hernán Cortés. “Letter to Emperor Carlos V.,” 1522.</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 found several of Montezuma’s messengers who came and spoke with those who were with me... During the three days I remained in that city they fed us worse each day, and the lords and principal persons of the city came only rarely to see and speak with me. And being somewhat disturbed by this, my interpreter, who is an Indian woman from Putunchan, [told me] that very close by many of Montezuma’s men were gathered, and that the people of the city had sent away their women and children and all their belongings, and were about to fall on us and kill us all.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Because of this and because of the signs I had observed, I decided to forestall an attack, and I sent for some of the chiefs of the city, saying that I wished to speak with them. I put them in a room and meanwhile warned our men to be prepared, when a harquebus was fired, to fall on the many Indians who were outside our quarters and on those who were inside. And so it was done, that after I had put the chiefs in the room, I left them bound up and rode away and had the arquebus [gun] fired, and we fought so hard that in two hours more than three thousand men were killed.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ordered some towers and fortified houses from which they were attacking us to be set on fire. And so I proceeded through the city fighting for five hours or more, leaving our quarters, which were in a strong position, secure.</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390" name="Google Shape;390;p63"/>
          <p:cNvSpPr txBox="1"/>
          <p:nvPr/>
        </p:nvSpPr>
        <p:spPr>
          <a:xfrm>
            <a:off x="475050" y="6665875"/>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Hernán Cortés was a Spanish conquistador who sought wealth and fame through the conquest of the Americas. He wrote this letter to Emperor Charles V to report on his actions and justify his violent methods as necessary for maintaining control. Knowing this, it is clear that Cortés’s account is biased, as he focuses on portraying himself as a hero and downplays the brutality of his actions.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Cortés justifies the Spanish treatment of Indigenous people. He claims that his preemptive attack, which killed thousands, was necessary to prevent an uprising and protect his men. This perspective frames the violence as self-defense rather than aggression, ignoring the harm caused to the Indigenous population.</a:t>
            </a:r>
            <a:endParaRPr sz="1200">
              <a:solidFill>
                <a:schemeClr val="dk1"/>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grpSp>
        <p:nvGrpSpPr>
          <p:cNvPr id="395" name="Google Shape;395;p64"/>
          <p:cNvGrpSpPr/>
          <p:nvPr/>
        </p:nvGrpSpPr>
        <p:grpSpPr>
          <a:xfrm>
            <a:off x="435818" y="7102524"/>
            <a:ext cx="3653793" cy="2673912"/>
            <a:chOff x="0" y="0"/>
            <a:chExt cx="1072500" cy="784875"/>
          </a:xfrm>
        </p:grpSpPr>
        <p:sp>
          <p:nvSpPr>
            <p:cNvPr id="396" name="Google Shape;396;p64"/>
            <p:cNvSpPr/>
            <p:nvPr/>
          </p:nvSpPr>
          <p:spPr>
            <a:xfrm>
              <a:off x="0" y="0"/>
              <a:ext cx="1072420" cy="784849"/>
            </a:xfrm>
            <a:custGeom>
              <a:rect b="b" l="l" r="r" t="t"/>
              <a:pathLst>
                <a:path extrusionOk="0" h="784849" w="1072420">
                  <a:moveTo>
                    <a:pt x="96255" y="0"/>
                  </a:moveTo>
                  <a:lnTo>
                    <a:pt x="976165" y="0"/>
                  </a:lnTo>
                  <a:cubicBezTo>
                    <a:pt x="1029325" y="0"/>
                    <a:pt x="1072420" y="43095"/>
                    <a:pt x="1072420" y="96255"/>
                  </a:cubicBezTo>
                  <a:lnTo>
                    <a:pt x="1072420" y="688594"/>
                  </a:lnTo>
                  <a:cubicBezTo>
                    <a:pt x="1072420" y="741755"/>
                    <a:pt x="1029325" y="784849"/>
                    <a:pt x="976165" y="784849"/>
                  </a:cubicBezTo>
                  <a:lnTo>
                    <a:pt x="96255" y="784849"/>
                  </a:lnTo>
                  <a:cubicBezTo>
                    <a:pt x="43095" y="784849"/>
                    <a:pt x="0" y="741755"/>
                    <a:pt x="0" y="688594"/>
                  </a:cubicBezTo>
                  <a:lnTo>
                    <a:pt x="0" y="96255"/>
                  </a:lnTo>
                  <a:cubicBezTo>
                    <a:pt x="0" y="43095"/>
                    <a:pt x="43095" y="0"/>
                    <a:pt x="96255" y="0"/>
                  </a:cubicBezTo>
                  <a:close/>
                </a:path>
              </a:pathLst>
            </a:custGeom>
            <a:solidFill>
              <a:srgbClr val="FFFFFF"/>
            </a:solidFill>
            <a:ln cap="rnd" cmpd="sng" w="38100">
              <a:solidFill>
                <a:srgbClr val="E95C3D"/>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64"/>
            <p:cNvSpPr txBox="1"/>
            <p:nvPr/>
          </p:nvSpPr>
          <p:spPr>
            <a:xfrm>
              <a:off x="0" y="28575"/>
              <a:ext cx="1072500" cy="756300"/>
            </a:xfrm>
            <a:prstGeom prst="rect">
              <a:avLst/>
            </a:prstGeom>
            <a:noFill/>
            <a:ln>
              <a:noFill/>
            </a:ln>
          </p:spPr>
          <p:txBody>
            <a:bodyPr anchorCtr="0" anchor="ctr" bIns="101600" lIns="101600" spcFirstLastPara="1" rIns="101600" wrap="square" tIns="101600">
              <a:noAutofit/>
            </a:bodyPr>
            <a:lstStyle/>
            <a:p>
              <a:pPr indent="0" lvl="0" marL="0" marR="0" rtl="0" algn="ctr">
                <a:lnSpc>
                  <a:spcPct val="100000"/>
                </a:lnSpc>
                <a:spcBef>
                  <a:spcPts val="0"/>
                </a:spcBef>
                <a:spcAft>
                  <a:spcPts val="0"/>
                </a:spcAft>
                <a:buNone/>
              </a:pPr>
              <a:r>
                <a:rPr b="1" i="0" lang="en" sz="1800" u="none" cap="none" strike="noStrike">
                  <a:solidFill>
                    <a:srgbClr val="000000"/>
                  </a:solidFill>
                  <a:latin typeface="Plus Jakarta Sans"/>
                  <a:ea typeface="Plus Jakarta Sans"/>
                  <a:cs typeface="Plus Jakarta Sans"/>
                  <a:sym typeface="Plus Jakarta Sans"/>
                </a:rPr>
                <a:t>“Tell me, by what right or justice do you hold these Indians in such cruel and horrible servitude? By what authority have you waged such detestable wars against these people who lived peacefully and gently on their own lands?”</a:t>
              </a:r>
              <a:endParaRPr sz="1200"/>
            </a:p>
          </p:txBody>
        </p:sp>
      </p:grpSp>
      <p:grpSp>
        <p:nvGrpSpPr>
          <p:cNvPr id="398" name="Google Shape;398;p64"/>
          <p:cNvGrpSpPr/>
          <p:nvPr/>
        </p:nvGrpSpPr>
        <p:grpSpPr>
          <a:xfrm>
            <a:off x="4634364" y="2260127"/>
            <a:ext cx="2807544" cy="3912369"/>
            <a:chOff x="0" y="0"/>
            <a:chExt cx="824100" cy="1148400"/>
          </a:xfrm>
        </p:grpSpPr>
        <p:sp>
          <p:nvSpPr>
            <p:cNvPr id="399" name="Google Shape;399;p64"/>
            <p:cNvSpPr/>
            <p:nvPr/>
          </p:nvSpPr>
          <p:spPr>
            <a:xfrm>
              <a:off x="0" y="0"/>
              <a:ext cx="824015" cy="1148308"/>
            </a:xfrm>
            <a:custGeom>
              <a:rect b="b" l="l" r="r" t="t"/>
              <a:pathLst>
                <a:path extrusionOk="0" h="1148308" w="824015">
                  <a:moveTo>
                    <a:pt x="125272" y="0"/>
                  </a:moveTo>
                  <a:lnTo>
                    <a:pt x="698743" y="0"/>
                  </a:lnTo>
                  <a:cubicBezTo>
                    <a:pt x="767929" y="0"/>
                    <a:pt x="824015" y="56086"/>
                    <a:pt x="824015" y="125272"/>
                  </a:cubicBezTo>
                  <a:lnTo>
                    <a:pt x="824015" y="1023037"/>
                  </a:lnTo>
                  <a:cubicBezTo>
                    <a:pt x="824015" y="1092222"/>
                    <a:pt x="767929" y="1148308"/>
                    <a:pt x="698743" y="1148308"/>
                  </a:cubicBezTo>
                  <a:lnTo>
                    <a:pt x="125272" y="1148308"/>
                  </a:lnTo>
                  <a:cubicBezTo>
                    <a:pt x="56086" y="1148308"/>
                    <a:pt x="0" y="1092222"/>
                    <a:pt x="0" y="1023037"/>
                  </a:cubicBezTo>
                  <a:lnTo>
                    <a:pt x="0" y="125272"/>
                  </a:lnTo>
                  <a:cubicBezTo>
                    <a:pt x="0" y="56086"/>
                    <a:pt x="56086" y="0"/>
                    <a:pt x="125272" y="0"/>
                  </a:cubicBezTo>
                  <a:close/>
                </a:path>
              </a:pathLst>
            </a:custGeom>
            <a:solidFill>
              <a:srgbClr val="FFFFFF"/>
            </a:solidFill>
            <a:ln cap="rnd" cmpd="sng" w="38100">
              <a:solidFill>
                <a:srgbClr val="6484F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64"/>
            <p:cNvSpPr txBox="1"/>
            <p:nvPr/>
          </p:nvSpPr>
          <p:spPr>
            <a:xfrm>
              <a:off x="0" y="38100"/>
              <a:ext cx="824100" cy="1110300"/>
            </a:xfrm>
            <a:prstGeom prst="rect">
              <a:avLst/>
            </a:prstGeom>
            <a:noFill/>
            <a:ln>
              <a:noFill/>
            </a:ln>
          </p:spPr>
          <p:txBody>
            <a:bodyPr anchorCtr="0" anchor="ctr" bIns="101600" lIns="101600" spcFirstLastPara="1" rIns="101600" wrap="square" tIns="101600">
              <a:noAutofit/>
            </a:bodyPr>
            <a:lstStyle/>
            <a:p>
              <a:pPr indent="0" lvl="0" marL="0" marR="0" rtl="0" algn="ctr">
                <a:lnSpc>
                  <a:spcPct val="100000"/>
                </a:lnSpc>
                <a:spcBef>
                  <a:spcPts val="0"/>
                </a:spcBef>
                <a:spcAft>
                  <a:spcPts val="0"/>
                </a:spcAft>
                <a:buNone/>
              </a:pPr>
              <a:r>
                <a:rPr b="1" i="0" lang="en" sz="1799" u="none" cap="none" strike="noStrike">
                  <a:solidFill>
                    <a:srgbClr val="000000"/>
                  </a:solidFill>
                  <a:latin typeface="Plus Jakarta Sans"/>
                  <a:ea typeface="Plus Jakarta Sans"/>
                  <a:cs typeface="Plus Jakarta Sans"/>
                  <a:sym typeface="Plus Jakarta Sans"/>
                </a:rPr>
                <a:t>Montesinos argues that the Spanish colonizers are committing grave sins by enslaving and brutally mistreating Indigenous peoples. He demands that they recognize the humanity of the Indigenous population and change their actions.</a:t>
              </a:r>
              <a:endParaRPr sz="1200"/>
            </a:p>
          </p:txBody>
        </p:sp>
      </p:grpSp>
      <p:grpSp>
        <p:nvGrpSpPr>
          <p:cNvPr id="401" name="Google Shape;401;p64"/>
          <p:cNvGrpSpPr/>
          <p:nvPr/>
        </p:nvGrpSpPr>
        <p:grpSpPr>
          <a:xfrm>
            <a:off x="4367471" y="6901847"/>
            <a:ext cx="3074296" cy="2178529"/>
            <a:chOff x="0" y="0"/>
            <a:chExt cx="902400" cy="639465"/>
          </a:xfrm>
        </p:grpSpPr>
        <p:sp>
          <p:nvSpPr>
            <p:cNvPr id="402" name="Google Shape;402;p64"/>
            <p:cNvSpPr/>
            <p:nvPr/>
          </p:nvSpPr>
          <p:spPr>
            <a:xfrm>
              <a:off x="0" y="0"/>
              <a:ext cx="902355" cy="639465"/>
            </a:xfrm>
            <a:custGeom>
              <a:rect b="b" l="l" r="r" t="t"/>
              <a:pathLst>
                <a:path extrusionOk="0" h="639465" w="902355">
                  <a:moveTo>
                    <a:pt x="114396" y="0"/>
                  </a:moveTo>
                  <a:lnTo>
                    <a:pt x="787960" y="0"/>
                  </a:lnTo>
                  <a:cubicBezTo>
                    <a:pt x="851139" y="0"/>
                    <a:pt x="902355" y="51217"/>
                    <a:pt x="902355" y="114396"/>
                  </a:cubicBezTo>
                  <a:lnTo>
                    <a:pt x="902355" y="525070"/>
                  </a:lnTo>
                  <a:cubicBezTo>
                    <a:pt x="902355" y="588249"/>
                    <a:pt x="851139" y="639465"/>
                    <a:pt x="787960" y="639465"/>
                  </a:cubicBezTo>
                  <a:lnTo>
                    <a:pt x="114396" y="639465"/>
                  </a:lnTo>
                  <a:cubicBezTo>
                    <a:pt x="84056" y="639465"/>
                    <a:pt x="54959" y="627413"/>
                    <a:pt x="33506" y="605960"/>
                  </a:cubicBezTo>
                  <a:cubicBezTo>
                    <a:pt x="12052" y="584506"/>
                    <a:pt x="0" y="555409"/>
                    <a:pt x="0" y="525070"/>
                  </a:cubicBezTo>
                  <a:lnTo>
                    <a:pt x="0" y="114396"/>
                  </a:lnTo>
                  <a:cubicBezTo>
                    <a:pt x="0" y="51217"/>
                    <a:pt x="51217" y="0"/>
                    <a:pt x="114396" y="0"/>
                  </a:cubicBezTo>
                  <a:close/>
                </a:path>
              </a:pathLst>
            </a:custGeom>
            <a:solidFill>
              <a:srgbClr val="FFFFFF"/>
            </a:solidFill>
            <a:ln cap="rnd" cmpd="sng" w="38100">
              <a:solidFill>
                <a:srgbClr val="F1AF4B"/>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64"/>
            <p:cNvSpPr txBox="1"/>
            <p:nvPr/>
          </p:nvSpPr>
          <p:spPr>
            <a:xfrm>
              <a:off x="0" y="28575"/>
              <a:ext cx="902400" cy="610800"/>
            </a:xfrm>
            <a:prstGeom prst="rect">
              <a:avLst/>
            </a:prstGeom>
            <a:noFill/>
            <a:ln>
              <a:noFill/>
            </a:ln>
          </p:spPr>
          <p:txBody>
            <a:bodyPr anchorCtr="0" anchor="ctr" bIns="101600" lIns="101600" spcFirstLastPara="1" rIns="101600" wrap="square" tIns="101600">
              <a:noAutofit/>
            </a:bodyPr>
            <a:lstStyle/>
            <a:p>
              <a:pPr indent="0" lvl="0" marL="0" marR="0" rtl="0" algn="ctr">
                <a:lnSpc>
                  <a:spcPct val="100000"/>
                </a:lnSpc>
                <a:spcBef>
                  <a:spcPts val="0"/>
                </a:spcBef>
                <a:spcAft>
                  <a:spcPts val="0"/>
                </a:spcAft>
                <a:buNone/>
              </a:pPr>
              <a:r>
                <a:rPr b="1" i="0" lang="en" sz="1800" u="none" cap="none" strike="noStrike">
                  <a:solidFill>
                    <a:srgbClr val="000000"/>
                  </a:solidFill>
                  <a:latin typeface="Plus Jakarta Sans"/>
                  <a:ea typeface="Plus Jakarta Sans"/>
                  <a:cs typeface="Plus Jakarta Sans"/>
                  <a:sym typeface="Plus Jakarta Sans"/>
                </a:rPr>
                <a:t>Why do you think some Spaniards, like Montesinos, spoke out against the treatment of Indigenous peoples, while others defended it?</a:t>
              </a:r>
              <a:endParaRPr sz="1200"/>
            </a:p>
          </p:txBody>
        </p:sp>
      </p:grpSp>
      <p:grpSp>
        <p:nvGrpSpPr>
          <p:cNvPr id="404" name="Google Shape;404;p64"/>
          <p:cNvGrpSpPr/>
          <p:nvPr/>
        </p:nvGrpSpPr>
        <p:grpSpPr>
          <a:xfrm>
            <a:off x="399172" y="1500305"/>
            <a:ext cx="3825701" cy="4377807"/>
            <a:chOff x="-309880" y="0"/>
            <a:chExt cx="6969760" cy="7975600"/>
          </a:xfrm>
        </p:grpSpPr>
        <p:sp>
          <p:nvSpPr>
            <p:cNvPr id="405" name="Google Shape;405;p64"/>
            <p:cNvSpPr/>
            <p:nvPr/>
          </p:nvSpPr>
          <p:spPr>
            <a:xfrm>
              <a:off x="-309880" y="0"/>
              <a:ext cx="6969760" cy="7975600"/>
            </a:xfrm>
            <a:custGeom>
              <a:rect b="b" l="l" r="r" t="t"/>
              <a:pathLst>
                <a:path extrusionOk="0" h="7975600" w="6969760">
                  <a:moveTo>
                    <a:pt x="5730240" y="6734810"/>
                  </a:moveTo>
                  <a:cubicBezTo>
                    <a:pt x="6969760" y="5495290"/>
                    <a:pt x="6969760" y="3484880"/>
                    <a:pt x="5730240" y="2244090"/>
                  </a:cubicBezTo>
                  <a:lnTo>
                    <a:pt x="3484880" y="0"/>
                  </a:lnTo>
                  <a:lnTo>
                    <a:pt x="1239520" y="2245360"/>
                  </a:lnTo>
                  <a:cubicBezTo>
                    <a:pt x="0" y="3484880"/>
                    <a:pt x="0" y="5495290"/>
                    <a:pt x="1239520" y="6736080"/>
                  </a:cubicBezTo>
                  <a:cubicBezTo>
                    <a:pt x="2480310" y="7975600"/>
                    <a:pt x="4489450" y="7975600"/>
                    <a:pt x="5730240" y="673481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64"/>
            <p:cNvSpPr/>
            <p:nvPr/>
          </p:nvSpPr>
          <p:spPr>
            <a:xfrm>
              <a:off x="207963" y="1656658"/>
              <a:ext cx="5895974" cy="5627484"/>
            </a:xfrm>
            <a:custGeom>
              <a:rect b="b" l="l" r="r" t="t"/>
              <a:pathLst>
                <a:path extrusionOk="0" h="5627484" w="5895974">
                  <a:moveTo>
                    <a:pt x="2947987" y="4502"/>
                  </a:moveTo>
                  <a:cubicBezTo>
                    <a:pt x="1941349" y="0"/>
                    <a:pt x="1009246" y="534452"/>
                    <a:pt x="504623" y="1405483"/>
                  </a:cubicBezTo>
                  <a:cubicBezTo>
                    <a:pt x="0" y="2276514"/>
                    <a:pt x="0" y="3350970"/>
                    <a:pt x="504623" y="4222001"/>
                  </a:cubicBezTo>
                  <a:cubicBezTo>
                    <a:pt x="1009246" y="5093032"/>
                    <a:pt x="1941349" y="5627484"/>
                    <a:pt x="2947987" y="5622982"/>
                  </a:cubicBezTo>
                  <a:cubicBezTo>
                    <a:pt x="3954625" y="5627484"/>
                    <a:pt x="4886728" y="5093032"/>
                    <a:pt x="5391351" y="4222001"/>
                  </a:cubicBezTo>
                  <a:cubicBezTo>
                    <a:pt x="5895974" y="3350970"/>
                    <a:pt x="5895974" y="2276514"/>
                    <a:pt x="5391351" y="1405483"/>
                  </a:cubicBezTo>
                  <a:cubicBezTo>
                    <a:pt x="4886728" y="534452"/>
                    <a:pt x="3954625" y="0"/>
                    <a:pt x="2947987" y="4502"/>
                  </a:cubicBezTo>
                  <a:close/>
                </a:path>
              </a:pathLst>
            </a:custGeom>
            <a:blipFill rotWithShape="1">
              <a:blip r:embed="rId3">
                <a:alphaModFix/>
              </a:blip>
              <a:stretch>
                <a:fillRect b="-25039" l="219" r="219" t="-25048"/>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7" name="Google Shape;407;p64"/>
          <p:cNvSpPr txBox="1"/>
          <p:nvPr/>
        </p:nvSpPr>
        <p:spPr>
          <a:xfrm>
            <a:off x="569265" y="452647"/>
            <a:ext cx="5508600" cy="492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i="0" lang="en" sz="3200" u="none" cap="none" strike="noStrike">
                <a:solidFill>
                  <a:srgbClr val="000000"/>
                </a:solidFill>
                <a:latin typeface="Plus Jakarta Sans"/>
                <a:ea typeface="Plus Jakarta Sans"/>
                <a:cs typeface="Plus Jakarta Sans"/>
                <a:sym typeface="Plus Jakarta Sans"/>
              </a:rPr>
              <a:t>A Voice for Justice</a:t>
            </a:r>
            <a:endParaRPr/>
          </a:p>
        </p:txBody>
      </p:sp>
      <p:sp>
        <p:nvSpPr>
          <p:cNvPr id="408" name="Google Shape;408;p64"/>
          <p:cNvSpPr txBox="1"/>
          <p:nvPr/>
        </p:nvSpPr>
        <p:spPr>
          <a:xfrm>
            <a:off x="435818" y="6601509"/>
            <a:ext cx="959400" cy="36930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1" i="0" lang="en" sz="2400" u="none" cap="none" strike="noStrike">
                <a:solidFill>
                  <a:srgbClr val="E95C3D"/>
                </a:solidFill>
                <a:latin typeface="Plus Jakarta Sans"/>
                <a:ea typeface="Plus Jakarta Sans"/>
                <a:cs typeface="Plus Jakarta Sans"/>
                <a:sym typeface="Plus Jakarta Sans"/>
              </a:rPr>
              <a:t>Quote</a:t>
            </a:r>
            <a:endParaRPr/>
          </a:p>
        </p:txBody>
      </p:sp>
      <p:sp>
        <p:nvSpPr>
          <p:cNvPr id="409" name="Google Shape;409;p64"/>
          <p:cNvSpPr txBox="1"/>
          <p:nvPr/>
        </p:nvSpPr>
        <p:spPr>
          <a:xfrm>
            <a:off x="4194522" y="1663850"/>
            <a:ext cx="3074400" cy="36930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1" i="0" lang="en" sz="2400" u="none" cap="none" strike="noStrike">
                <a:solidFill>
                  <a:srgbClr val="6484F3"/>
                </a:solidFill>
                <a:latin typeface="Plus Jakarta Sans"/>
                <a:ea typeface="Plus Jakarta Sans"/>
                <a:cs typeface="Plus Jakarta Sans"/>
                <a:sym typeface="Plus Jakarta Sans"/>
              </a:rPr>
              <a:t>Main Argument</a:t>
            </a:r>
            <a:endParaRPr/>
          </a:p>
        </p:txBody>
      </p:sp>
      <p:sp>
        <p:nvSpPr>
          <p:cNvPr id="410" name="Google Shape;410;p64"/>
          <p:cNvSpPr txBox="1"/>
          <p:nvPr/>
        </p:nvSpPr>
        <p:spPr>
          <a:xfrm>
            <a:off x="499644" y="998147"/>
            <a:ext cx="6738900" cy="36930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1" i="0" lang="en" sz="2400" u="none" cap="none" strike="noStrike">
                <a:solidFill>
                  <a:srgbClr val="38E0A4"/>
                </a:solidFill>
                <a:latin typeface="Plus Jakarta Sans"/>
                <a:ea typeface="Plus Jakarta Sans"/>
                <a:cs typeface="Plus Jakarta Sans"/>
                <a:sym typeface="Plus Jakarta Sans"/>
              </a:rPr>
              <a:t>Antonio Montesinos, Christmas Sermon, 1511</a:t>
            </a:r>
            <a:endParaRPr/>
          </a:p>
        </p:txBody>
      </p:sp>
      <p:sp>
        <p:nvSpPr>
          <p:cNvPr id="411" name="Google Shape;411;p64"/>
          <p:cNvSpPr txBox="1"/>
          <p:nvPr/>
        </p:nvSpPr>
        <p:spPr>
          <a:xfrm>
            <a:off x="3691939" y="6429407"/>
            <a:ext cx="3812400" cy="369300"/>
          </a:xfrm>
          <a:prstGeom prst="rect">
            <a:avLst/>
          </a:prstGeom>
          <a:noFill/>
          <a:ln>
            <a:noFill/>
          </a:ln>
        </p:spPr>
        <p:txBody>
          <a:bodyPr anchorCtr="0" anchor="t" bIns="0" lIns="0" spcFirstLastPara="1" rIns="0" wrap="square" tIns="0">
            <a:spAutoFit/>
          </a:bodyPr>
          <a:lstStyle/>
          <a:p>
            <a:pPr indent="0" lvl="0" marL="0" marR="0" rtl="0" algn="r">
              <a:lnSpc>
                <a:spcPct val="139958"/>
              </a:lnSpc>
              <a:spcBef>
                <a:spcPts val="0"/>
              </a:spcBef>
              <a:spcAft>
                <a:spcPts val="0"/>
              </a:spcAft>
              <a:buNone/>
            </a:pPr>
            <a:r>
              <a:rPr b="1" i="0" lang="en" sz="2400" u="none" cap="none" strike="noStrike">
                <a:solidFill>
                  <a:srgbClr val="F1AF4B"/>
                </a:solidFill>
                <a:latin typeface="Plus Jakarta Sans"/>
                <a:ea typeface="Plus Jakarta Sans"/>
                <a:cs typeface="Plus Jakarta Sans"/>
                <a:sym typeface="Plus Jakarta Sans"/>
              </a:rPr>
              <a:t>Have You Considered?</a:t>
            </a:r>
            <a:endParaRPr/>
          </a:p>
        </p:txBody>
      </p:sp>
      <p:sp>
        <p:nvSpPr>
          <p:cNvPr id="412" name="Google Shape;412;p64"/>
          <p:cNvSpPr txBox="1"/>
          <p:nvPr/>
        </p:nvSpPr>
        <p:spPr>
          <a:xfrm>
            <a:off x="435818" y="5707699"/>
            <a:ext cx="3752100" cy="1046700"/>
          </a:xfrm>
          <a:prstGeom prst="rect">
            <a:avLst/>
          </a:prstGeom>
          <a:noFill/>
          <a:ln>
            <a:noFill/>
          </a:ln>
        </p:spPr>
        <p:txBody>
          <a:bodyPr anchorCtr="0" anchor="t" bIns="0" lIns="0" spcFirstLastPara="1" rIns="0" wrap="square" tIns="0">
            <a:spAutoFit/>
          </a:bodyPr>
          <a:lstStyle/>
          <a:p>
            <a:pPr indent="0" lvl="0" marL="0" marR="0" rtl="0" algn="l">
              <a:lnSpc>
                <a:spcPct val="6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None/>
            </a:pPr>
            <a:r>
              <a:rPr b="0" i="0" lang="en" sz="1400" u="none" cap="none" strike="noStrike">
                <a:solidFill>
                  <a:srgbClr val="000000"/>
                </a:solidFill>
                <a:latin typeface="Plus Jakarta Sans"/>
                <a:ea typeface="Plus Jakarta Sans"/>
                <a:cs typeface="Plus Jakarta Sans"/>
                <a:sym typeface="Plus Jakarta Sans"/>
              </a:rPr>
              <a:t>Mario Roberto Durán Ortiz, Fray Antonio de Montesinos Monument, August 20, 2019. </a:t>
            </a:r>
            <a:endParaRPr/>
          </a:p>
          <a:p>
            <a:pPr indent="0" lvl="0" marL="0" marR="0" rtl="0" algn="ctr">
              <a:lnSpc>
                <a:spcPct val="100000"/>
              </a:lnSpc>
              <a:spcBef>
                <a:spcPts val="0"/>
              </a:spcBef>
              <a:spcAft>
                <a:spcPts val="0"/>
              </a:spcAft>
              <a:buNone/>
            </a:pPr>
            <a:r>
              <a:rPr b="0" i="0" lang="en" sz="1400" u="none" cap="none" strike="noStrike">
                <a:solidFill>
                  <a:srgbClr val="000000"/>
                </a:solidFill>
                <a:latin typeface="Plus Jakarta Sans"/>
                <a:ea typeface="Plus Jakarta Sans"/>
                <a:cs typeface="Plus Jakarta Sans"/>
                <a:sym typeface="Plus Jakarta Sans"/>
              </a:rPr>
              <a:t>CC BY-SA 4.0</a:t>
            </a:r>
            <a:endParaRPr/>
          </a:p>
          <a:p>
            <a:pPr indent="0" lvl="0" marL="0" marR="0" rtl="0" algn="ctr">
              <a:lnSpc>
                <a:spcPct val="100000"/>
              </a:lnSpc>
              <a:spcBef>
                <a:spcPts val="0"/>
              </a:spcBef>
              <a:spcAft>
                <a:spcPts val="0"/>
              </a:spcAft>
              <a:buNone/>
            </a:pPr>
            <a:r>
              <a:t/>
            </a:r>
            <a:endParaRPr b="0" i="0" sz="1400" u="none" cap="none" strike="noStrike">
              <a:solidFill>
                <a:srgbClr val="000000"/>
              </a:solidFill>
              <a:latin typeface="Plus Jakarta Sans"/>
              <a:ea typeface="Plus Jakarta Sans"/>
              <a:cs typeface="Plus Jakarta Sans"/>
              <a:sym typeface="Plus Jakart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Source 1</a:t>
            </a:r>
            <a:endParaRPr sz="1900">
              <a:latin typeface="Halant"/>
              <a:ea typeface="Halant"/>
              <a:cs typeface="Halant"/>
              <a:sym typeface="Halant"/>
            </a:endParaRPr>
          </a:p>
        </p:txBody>
      </p:sp>
      <p:pic>
        <p:nvPicPr>
          <p:cNvPr id="234" name="Google Shape;234;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5" name="Google Shape;235;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7" name="Google Shape;237;p50"/>
          <p:cNvSpPr txBox="1"/>
          <p:nvPr/>
        </p:nvSpPr>
        <p:spPr>
          <a:xfrm>
            <a:off x="480975" y="647688"/>
            <a:ext cx="6775500" cy="22155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a:t>
            </a:r>
            <a:r>
              <a:rPr b="1" lang="en" sz="1200">
                <a:solidFill>
                  <a:schemeClr val="dk1"/>
                </a:solidFill>
                <a:latin typeface="Inter"/>
                <a:ea typeface="Inter"/>
                <a:cs typeface="Inter"/>
                <a:sym typeface="Inter"/>
              </a:rPr>
              <a:t>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Dominican friar Antonio Montesinos delivered this 1511 sermon (excerpted) on the subject of the treatment of the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 on the island of Hispaniola. Montesinos asks two questions of listeners: first, do the Spanish monarchs (kings and queens) have the right to wage war against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 because they aren’t Christian? And second, did the Spanish colonies legally belong to Spain. In response, King Ferdinand of Spain brought together a special group of judges, religious scholars (professional students), and aristocrats to study and debate the issue. The result of their work included new laws protecting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women and children and regulating the treatment of all American Indians in the encomienda system.</a:t>
            </a:r>
            <a:endParaRPr sz="1200">
              <a:solidFill>
                <a:schemeClr val="dk1"/>
              </a:solidFill>
              <a:latin typeface="Inter"/>
              <a:ea typeface="Inter"/>
              <a:cs typeface="Inter"/>
              <a:sym typeface="Inter"/>
            </a:endParaRPr>
          </a:p>
        </p:txBody>
      </p:sp>
      <p:graphicFrame>
        <p:nvGraphicFramePr>
          <p:cNvPr id="238" name="Google Shape;238;p50"/>
          <p:cNvGraphicFramePr/>
          <p:nvPr/>
        </p:nvGraphicFramePr>
        <p:xfrm>
          <a:off x="480969" y="3010370"/>
          <a:ext cx="3000000" cy="3000000"/>
        </p:xfrm>
        <a:graphic>
          <a:graphicData uri="http://schemas.openxmlformats.org/drawingml/2006/table">
            <a:tbl>
              <a:tblPr>
                <a:noFill/>
                <a:tableStyleId>{052E2118-B9BF-478F-817B-AB00275F5F8F}</a:tableStyleId>
              </a:tblPr>
              <a:tblGrid>
                <a:gridCol w="6775500"/>
              </a:tblGrid>
              <a:tr h="3510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a:t>
                      </a:r>
                      <a:r>
                        <a:rPr lang="en" sz="1200">
                          <a:solidFill>
                            <a:schemeClr val="dk1"/>
                          </a:solidFill>
                          <a:highlight>
                            <a:schemeClr val="lt1"/>
                          </a:highlight>
                          <a:latin typeface="Halant"/>
                          <a:ea typeface="Halant"/>
                          <a:cs typeface="Halant"/>
                          <a:sym typeface="Halant"/>
                        </a:rPr>
                        <a:t>Antonio Montesinos, “Christmas Sermon,” 1511.</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am the voice of one crying in the wilderness. In order to make your sins known to you I have mounted this pulpit, I who am the voice of Christ crying in the wilderness of this island; and therefore it behooves you to listen to me, not with indifference but with all your heart and senses; for this voice will be the strangest, the harshest and hardest, the most terrifying that you ever heard or expected to hear….</a:t>
                      </a:r>
                      <a:endParaRPr sz="1200">
                        <a:solidFill>
                          <a:schemeClr val="dk1"/>
                        </a:solidFill>
                        <a:latin typeface="Inter"/>
                        <a:ea typeface="Inter"/>
                        <a:cs typeface="Inter"/>
                        <a:sym typeface="Inter"/>
                      </a:endParaRPr>
                    </a:p>
                    <a:p>
                      <a:pPr indent="0" lvl="0" marL="0" rtl="0" algn="l">
                        <a:lnSpc>
                          <a:spcPct val="100000"/>
                        </a:lnSpc>
                        <a:spcBef>
                          <a:spcPts val="1000"/>
                        </a:spcBef>
                        <a:spcAft>
                          <a:spcPts val="1000"/>
                        </a:spcAft>
                        <a:buClr>
                          <a:schemeClr val="dk1"/>
                        </a:buClr>
                        <a:buSzPts val="1100"/>
                        <a:buFont typeface="Arial"/>
                        <a:buNone/>
                      </a:pPr>
                      <a:r>
                        <a:rPr lang="en" sz="1200">
                          <a:solidFill>
                            <a:schemeClr val="dk1"/>
                          </a:solidFill>
                          <a:latin typeface="Inter"/>
                          <a:ea typeface="Inter"/>
                          <a:cs typeface="Inter"/>
                          <a:sym typeface="Inter"/>
                        </a:rPr>
                        <a:t>This voice declares that you are in mortal sin, and live and die therein by reason of the cruelty and tyranny that you practice on these innocent people. Tell me, by what right or justice do you hold these Indians in such cruel and horrible slavery? By what right do you wage such detestable wars on these people who lived mildly and peacefully in their own lands, where you have consumed infinite numbers of them with unheard of murders and desolations? Why do you so greatly oppress and fatigue them, not giving them enough to eat or caring for them when they fall ill from excessive labors, so that they die or rather are slain by you, so that you may extract and acquire gold every day? And what care do you take that they receive religious instruction and come to know their God and creator, or that they be baptized, hear mass, or observe holidays and Sundays? Are they not men? Do they not have rational souls? Are you not bound to love them as you love yourselves? How can you lie in such profound and lethargic slumber? Be sure that in your present state you can no more be saved than the Moors or Turks who do not have and do not want the faith of Jesus Christ.</a:t>
                      </a:r>
                      <a:endParaRPr sz="1100">
                        <a:solidFill>
                          <a:schemeClr val="dk1"/>
                        </a:solidFill>
                        <a:highlight>
                          <a:schemeClr val="lt1"/>
                        </a:highlight>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239" name="Google Shape;239;p50"/>
          <p:cNvSpPr txBox="1"/>
          <p:nvPr/>
        </p:nvSpPr>
        <p:spPr>
          <a:xfrm>
            <a:off x="475050" y="7046875"/>
            <a:ext cx="6918300" cy="167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1</a:t>
            </a:r>
            <a:endParaRPr sz="1900">
              <a:latin typeface="Halant"/>
              <a:ea typeface="Halant"/>
              <a:cs typeface="Halant"/>
              <a:sym typeface="Halant"/>
            </a:endParaRPr>
          </a:p>
        </p:txBody>
      </p:sp>
      <p:pic>
        <p:nvPicPr>
          <p:cNvPr id="245" name="Google Shape;245;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6" name="Google Shape;246;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8" name="Google Shape;248;p51"/>
          <p:cNvSpPr txBox="1"/>
          <p:nvPr/>
        </p:nvSpPr>
        <p:spPr>
          <a:xfrm>
            <a:off x="480975" y="571501"/>
            <a:ext cx="6775500" cy="23628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Spain’s King Charles V was the grandson of Ferdinand and Isabella of Spain who had sent Columbus sailing west a generation earlier. These laws were intended to both protect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 in Spanish colonies from harsh and unfair treatment from aristocrats known as encomenderos (wealthy landowners with titles and special privileges) and to also create more loyalty to the Crown rather than to hidalgos (Spanish gentlemen). The laws impacted people across the vast Spanish empire. Encomenderos were given the job of supervising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labor in the Spanish colonies in exchange for humane treatment and missionary work to convert Amerindians to Christianity. More often than not, the encomenderos chose to exploit and harm native peoples and not comply with the New Laws.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graphicFrame>
        <p:nvGraphicFramePr>
          <p:cNvPr id="249" name="Google Shape;249;p51"/>
          <p:cNvGraphicFramePr/>
          <p:nvPr/>
        </p:nvGraphicFramePr>
        <p:xfrm>
          <a:off x="480969" y="3010370"/>
          <a:ext cx="3000000" cy="3000000"/>
        </p:xfrm>
        <a:graphic>
          <a:graphicData uri="http://schemas.openxmlformats.org/drawingml/2006/table">
            <a:tbl>
              <a:tblPr>
                <a:noFill/>
                <a:tableStyleId>{052E2118-B9BF-478F-817B-AB00275F5F8F}</a:tableStyleId>
              </a:tblPr>
              <a:tblGrid>
                <a:gridCol w="6775500"/>
              </a:tblGrid>
              <a:tr h="3510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King Charles V, </a:t>
                      </a:r>
                      <a:r>
                        <a:rPr i="1" lang="en" sz="1200">
                          <a:solidFill>
                            <a:schemeClr val="dk1"/>
                          </a:solidFill>
                          <a:latin typeface="Halant"/>
                          <a:ea typeface="Halant"/>
                          <a:cs typeface="Halant"/>
                          <a:sym typeface="Halant"/>
                        </a:rPr>
                        <a:t>The New Laws of the Indies,</a:t>
                      </a:r>
                      <a:r>
                        <a:rPr lang="en" sz="1200">
                          <a:solidFill>
                            <a:schemeClr val="dk1"/>
                          </a:solidFill>
                          <a:latin typeface="Halant"/>
                          <a:ea typeface="Halant"/>
                          <a:cs typeface="Halant"/>
                          <a:sym typeface="Halant"/>
                        </a:rPr>
                        <a:t> 1542.</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 person can make use of the Indians…in any other manner against their will.</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As We have ordered provision to be made that from henceforward the Indians in no way be made slaves…[the courts]...[should set] said Indians at liberty unless the persons who hold them for slaves show title why they should hold and possess them…</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Because report has been made to us that…[the] deaths of many Indians and Negroes have ensued…[from work in] the pearl fisheries…We command that no free Indian be taken to the said fishery under pain of death…If, however, it should appear to them that the risk of death cannot be avoided by the said Indians and Negroes, let the fishery of the…pearls cease, since we value much more highly (as is right) the preservation of their lives than the gain which may come to us from the pearls…</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[courts] are to inform themselves how the Indians have been treated by the persons who have held them in encomienda, and if it be clear that in justice they ought to be deprived of the said Indians for their excesses and the ill-usage to which they have subjected them, We [command] that they take away and place such Indians under our Royal Crown…</a:t>
                      </a:r>
                      <a:endParaRPr sz="1200">
                        <a:solidFill>
                          <a:schemeClr val="dk1"/>
                        </a:solidFill>
                        <a:latin typeface="Inter"/>
                        <a:ea typeface="Inter"/>
                        <a:cs typeface="Inter"/>
                        <a:sym typeface="Inter"/>
                      </a:endParaRPr>
                    </a:p>
                    <a:p>
                      <a:pPr indent="0" lvl="0" marL="0" rtl="0" algn="l">
                        <a:lnSpc>
                          <a:spcPct val="100000"/>
                        </a:lnSpc>
                        <a:spcBef>
                          <a:spcPts val="900"/>
                        </a:spcBef>
                        <a:spcAft>
                          <a:spcPts val="900"/>
                        </a:spcAft>
                        <a:buClr>
                          <a:schemeClr val="dk1"/>
                        </a:buClr>
                        <a:buSzPts val="1100"/>
                        <a:buFont typeface="Arial"/>
                        <a:buNone/>
                      </a:pPr>
                      <a:r>
                        <a:rPr lang="en" sz="1200">
                          <a:solidFill>
                            <a:schemeClr val="dk1"/>
                          </a:solidFill>
                          <a:latin typeface="Inter"/>
                          <a:ea typeface="Inter"/>
                          <a:cs typeface="Inter"/>
                          <a:sym typeface="Inter"/>
                        </a:rPr>
                        <a:t>We…command that…no Viceroy, Governor, [court]...[explorer]...or any other person have power to… [give]...Indians in encomienda…</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250" name="Google Shape;250;p51"/>
          <p:cNvSpPr txBox="1"/>
          <p:nvPr/>
        </p:nvSpPr>
        <p:spPr>
          <a:xfrm>
            <a:off x="475050" y="7199275"/>
            <a:ext cx="6918300" cy="167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4" name="Shape 254"/>
        <p:cNvGrpSpPr/>
        <p:nvPr/>
      </p:nvGrpSpPr>
      <p:grpSpPr>
        <a:xfrm>
          <a:off x="0" y="0"/>
          <a:ext cx="0" cy="0"/>
          <a:chOff x="0" y="0"/>
          <a:chExt cx="0" cy="0"/>
        </a:xfrm>
      </p:grpSpPr>
      <p:sp>
        <p:nvSpPr>
          <p:cNvPr id="255" name="Google Shape;255;p5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2</a:t>
            </a:r>
            <a:endParaRPr sz="1900">
              <a:latin typeface="Halant"/>
              <a:ea typeface="Halant"/>
              <a:cs typeface="Halant"/>
              <a:sym typeface="Halant"/>
            </a:endParaRPr>
          </a:p>
        </p:txBody>
      </p:sp>
      <p:pic>
        <p:nvPicPr>
          <p:cNvPr id="256" name="Google Shape;256;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7" name="Google Shape;257;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8" name="Google Shape;258;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9" name="Google Shape;259;p52"/>
          <p:cNvSpPr txBox="1"/>
          <p:nvPr/>
        </p:nvSpPr>
        <p:spPr>
          <a:xfrm>
            <a:off x="480975" y="571500"/>
            <a:ext cx="6775500" cy="16722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important document was created by </a:t>
            </a:r>
            <a:r>
              <a:rPr lang="en" sz="1200">
                <a:solidFill>
                  <a:schemeClr val="dk1"/>
                </a:solidFill>
                <a:highlight>
                  <a:srgbClr val="FFFFFF"/>
                </a:highlight>
                <a:latin typeface="Inter"/>
                <a:ea typeface="Inter"/>
                <a:cs typeface="Inter"/>
                <a:sym typeface="Inter"/>
              </a:rPr>
              <a:t>Juan Ginés de Sepúlveda, the official historian of the Spanish crown. Here he refers to </a:t>
            </a:r>
            <a:r>
              <a:rPr lang="en" sz="1200">
                <a:solidFill>
                  <a:schemeClr val="dk1"/>
                </a:solidFill>
                <a:highlight>
                  <a:srgbClr val="FFFFFF"/>
                </a:highlight>
                <a:latin typeface="Inter"/>
                <a:ea typeface="Inter"/>
                <a:cs typeface="Inter"/>
                <a:sym typeface="Inter"/>
              </a:rPr>
              <a:t>Indigenous</a:t>
            </a:r>
            <a:r>
              <a:rPr lang="en" sz="1200">
                <a:solidFill>
                  <a:schemeClr val="dk1"/>
                </a:solidFill>
                <a:highlight>
                  <a:srgbClr val="FFFFFF"/>
                </a:highlight>
                <a:latin typeface="Inter"/>
                <a:ea typeface="Inter"/>
                <a:cs typeface="Inter"/>
                <a:sym typeface="Inter"/>
              </a:rPr>
              <a:t> Americans as “savages” and supports their enslavement to the Spanish in the infamous encomienda system. In 1550, Juan Ginés de Sepúlveda used the arguments made in this document in a public debate against Dominican bishop Bartolomé de las Casas over whether American Indians possessed a soul in the eyes of the Catholic Church.</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p:txBody>
      </p:sp>
      <p:graphicFrame>
        <p:nvGraphicFramePr>
          <p:cNvPr id="260" name="Google Shape;260;p52"/>
          <p:cNvGraphicFramePr/>
          <p:nvPr/>
        </p:nvGraphicFramePr>
        <p:xfrm>
          <a:off x="480969" y="2324570"/>
          <a:ext cx="3000000" cy="3000000"/>
        </p:xfrm>
        <a:graphic>
          <a:graphicData uri="http://schemas.openxmlformats.org/drawingml/2006/table">
            <a:tbl>
              <a:tblPr>
                <a:noFill/>
                <a:tableStyleId>{052E2118-B9BF-478F-817B-AB00275F5F8F}</a:tableStyleId>
              </a:tblPr>
              <a:tblGrid>
                <a:gridCol w="6775500"/>
              </a:tblGrid>
              <a:tr h="37675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Juan Ginés de Sepúlveda, </a:t>
                      </a:r>
                      <a:r>
                        <a:rPr i="1" lang="en" sz="1200">
                          <a:solidFill>
                            <a:schemeClr val="dk1"/>
                          </a:solidFill>
                          <a:latin typeface="Halant"/>
                          <a:ea typeface="Halant"/>
                          <a:cs typeface="Halant"/>
                          <a:sym typeface="Halant"/>
                        </a:rPr>
                        <a:t>Treatise on the Just Causes of War Against the Indians,</a:t>
                      </a:r>
                      <a:r>
                        <a:rPr lang="en" sz="1200">
                          <a:solidFill>
                            <a:schemeClr val="dk1"/>
                          </a:solidFill>
                          <a:latin typeface="Halant"/>
                          <a:ea typeface="Halant"/>
                          <a:cs typeface="Halant"/>
                          <a:sym typeface="Halant"/>
                        </a:rPr>
                        <a:t> 1550.</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1964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man rules over the woman, the adult over the child, the father over his children. That is to say, the most powerful and most perfect rule over the weakest and most imperfect. This same relationship exists among men, there being some who by nature are masters and others who by nature are slaves. Those who surpass the rest in…intelligence, although not in physical strength, are by nature the masters. On the other hand, those who are dim-witted and mentally lazy, although they may be physically strong enough to fulfill all the necessary tasks, are by nature slaves. It is just and useful that it be this way. We even see it sanctioned in divine law itself, for it is written in the Book of Proverbs: "He who is stupid will serve the wise man." And so it is with the barbarous and inhumane peoples [the Indians] who have no civil life and peaceful customs. It will always be just and in conformity with natural law that such people submit to the rule of more cultured and humane princes' and nations…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Now compare these natural qualities of judgment, talent,…temperance, humanity, and religion [of the Spanish] with those of these pitiful men [the Indians], in whom you will scarcely find any…[trace]... of humanness. These people possess neither science nor even an alphabet, nor do they preserve any monuments of their history except for some obscure and vague…[ideas]...depicted in certain paintings, nor do they have written laws, but barbarous institutions and customs…including the eating of human flesh…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Until now we have not mentioned their impious religion and their abominable sacrifices, in which they worship the Devil as God, to whom they thought of offering no better tribute than human hearts. ...Interpreting their religion in an ignorant and barbarous manner, they sacrificed human victims by removing the hearts from the chests.</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261" name="Google Shape;261;p52"/>
          <p:cNvSpPr txBox="1"/>
          <p:nvPr/>
        </p:nvSpPr>
        <p:spPr>
          <a:xfrm>
            <a:off x="475050" y="7199275"/>
            <a:ext cx="6918300" cy="167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5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3</a:t>
            </a:r>
            <a:endParaRPr sz="1900">
              <a:latin typeface="Halant"/>
              <a:ea typeface="Halant"/>
              <a:cs typeface="Halant"/>
              <a:sym typeface="Halant"/>
            </a:endParaRPr>
          </a:p>
        </p:txBody>
      </p:sp>
      <p:pic>
        <p:nvPicPr>
          <p:cNvPr id="267" name="Google Shape;267;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0" name="Google Shape;270;p53"/>
          <p:cNvSpPr txBox="1"/>
          <p:nvPr/>
        </p:nvSpPr>
        <p:spPr>
          <a:xfrm>
            <a:off x="480975" y="571500"/>
            <a:ext cx="6775500" cy="19779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Fray Domingo de Santo Tom</a:t>
            </a:r>
            <a:r>
              <a:rPr lang="en" sz="1200">
                <a:solidFill>
                  <a:schemeClr val="dk1"/>
                </a:solidFill>
                <a:highlight>
                  <a:srgbClr val="FFFFFF"/>
                </a:highlight>
                <a:latin typeface="Inter"/>
                <a:ea typeface="Inter"/>
                <a:cs typeface="Inter"/>
                <a:sym typeface="Inter"/>
              </a:rPr>
              <a:t>ás was a Dominican bishop, missionary, writer, and linguist (someone who studies languages). </a:t>
            </a:r>
            <a:r>
              <a:rPr lang="en" sz="1200">
                <a:solidFill>
                  <a:schemeClr val="dk1"/>
                </a:solidFill>
                <a:latin typeface="Inter"/>
                <a:ea typeface="Inter"/>
                <a:cs typeface="Inter"/>
                <a:sym typeface="Inter"/>
              </a:rPr>
              <a:t>Santo Tom</a:t>
            </a:r>
            <a:r>
              <a:rPr lang="en" sz="1200">
                <a:solidFill>
                  <a:schemeClr val="dk1"/>
                </a:solidFill>
                <a:highlight>
                  <a:srgbClr val="FFFFFF"/>
                </a:highlight>
                <a:latin typeface="Inter"/>
                <a:ea typeface="Inter"/>
                <a:cs typeface="Inter"/>
                <a:sym typeface="Inter"/>
              </a:rPr>
              <a:t>ás worked in Peru and Bolivia trying to convert native Inca to Christianity. While there, he documented native language and wrote observations about the treatment of </a:t>
            </a:r>
            <a:r>
              <a:rPr lang="en" sz="1200">
                <a:solidFill>
                  <a:schemeClr val="dk1"/>
                </a:solidFill>
                <a:highlight>
                  <a:srgbClr val="FFFFFF"/>
                </a:highlight>
                <a:latin typeface="Inter"/>
                <a:ea typeface="Inter"/>
                <a:cs typeface="Inter"/>
                <a:sym typeface="Inter"/>
              </a:rPr>
              <a:t>Indigenous</a:t>
            </a:r>
            <a:r>
              <a:rPr lang="en" sz="1200">
                <a:solidFill>
                  <a:schemeClr val="dk1"/>
                </a:solidFill>
                <a:highlight>
                  <a:srgbClr val="FFFFFF"/>
                </a:highlight>
                <a:latin typeface="Inter"/>
                <a:ea typeface="Inter"/>
                <a:cs typeface="Inter"/>
                <a:sym typeface="Inter"/>
              </a:rPr>
              <a:t> peoples at the hands of the Spanish government and private landowners. His most important observations came in his documentation of conditions in Spanish silver mines. In particular, the Cerro Rico de Potosi, where from the 16th (1500s) through 18th (1700s) centuries, 80% of the world’s silver supply was extracted under forced labor conditions.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p:txBody>
      </p:sp>
      <p:graphicFrame>
        <p:nvGraphicFramePr>
          <p:cNvPr id="271" name="Google Shape;271;p53"/>
          <p:cNvGraphicFramePr/>
          <p:nvPr/>
        </p:nvGraphicFramePr>
        <p:xfrm>
          <a:off x="480969" y="2629370"/>
          <a:ext cx="3000000" cy="3000000"/>
        </p:xfrm>
        <a:graphic>
          <a:graphicData uri="http://schemas.openxmlformats.org/drawingml/2006/table">
            <a:tbl>
              <a:tblPr>
                <a:noFill/>
                <a:tableStyleId>{052E2118-B9BF-478F-817B-AB00275F5F8F}</a:tableStyleId>
              </a:tblPr>
              <a:tblGrid>
                <a:gridCol w="6775500"/>
              </a:tblGrid>
              <a:tr h="343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Domingo de Santo Tomás, “Letter to the Council of the Indies,” 16th Century.</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42334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must have been about four years during which this land was about to be lost that there was discovered a mouth of hell, into which have entered, as I say within that time, a great quantity of people, which by the greed of the Spaniards they sacrifice to their god, and these are some silver mines that they call Potosi… It is a hill in an extremely cold wasteland, around which for six leagues</a:t>
                      </a:r>
                      <a:r>
                        <a:rPr baseline="30000"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in all directions not a single plant grows that can sustain beasts, nor is there firewood to cook food. Indians bring these things on their backs or on llamas, those who have them, and the same is true for all that is necessary for the sustenance of the Spaniards and Indians who reside and remain there. The closest source for these things is 12, 15, or 30 leagues away, and the farthest is Collao, a hundred leagues away. A bushel of wheat commonly costs 30 castellanos [gold pesos] in that place, and most often more; the bushel of maize,</a:t>
                      </a:r>
                      <a:r>
                        <a:rPr baseline="30000" lang="en" sz="1200">
                          <a:solidFill>
                            <a:schemeClr val="dk1"/>
                          </a:solidFill>
                          <a:latin typeface="Inter"/>
                          <a:ea typeface="Inter"/>
                          <a:cs typeface="Inter"/>
                          <a:sym typeface="Inter"/>
                        </a:rPr>
                        <a:t>2</a:t>
                      </a:r>
                      <a:r>
                        <a:rPr lang="en" sz="1200">
                          <a:solidFill>
                            <a:schemeClr val="dk1"/>
                          </a:solidFill>
                          <a:latin typeface="Inter"/>
                          <a:ea typeface="Inter"/>
                          <a:cs typeface="Inter"/>
                          <a:sym typeface="Inter"/>
                        </a:rPr>
                        <a:t> which is the food of the Indians, from 15 to 20 castellanos; the bushel of other foods of theirs called chuño and potatoes, which are roots of plants, at 12 or 15 castellanos. They take the ore from that mountain I mentioned with all the labor one could imagine could be taken out of them, both because it is a great task to remove the ore from so deep among so many rocks and with such danger of frequent mine collapses, as well as what happens to them from the cold and [instability] of the land. The charcoal to smelt it [the ore] they bring from six leagues away and more. The firewood with which to warm themselves and to cook their food from the same distance to the fame of this hill and its richness from 200 leagues and more, from here 250, from there 230. From 180 leagues away they send the poor Indians by the force of each allotment [repartimiento] according to its rules. From one allotment fifty, from another sixty, from another 100, from another 200, and so on in greater numbers...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one league is approximately 3 miles or 4.83 kilometers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maize is the word used outside of the United States of America to refer to corn</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272" name="Google Shape;272;p53"/>
          <p:cNvSpPr txBox="1"/>
          <p:nvPr/>
        </p:nvSpPr>
        <p:spPr>
          <a:xfrm>
            <a:off x="475050" y="7580275"/>
            <a:ext cx="6918300" cy="1677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6" name="Shape 276"/>
        <p:cNvGrpSpPr/>
        <p:nvPr/>
      </p:nvGrpSpPr>
      <p:grpSpPr>
        <a:xfrm>
          <a:off x="0" y="0"/>
          <a:ext cx="0" cy="0"/>
          <a:chOff x="0" y="0"/>
          <a:chExt cx="0" cy="0"/>
        </a:xfrm>
      </p:grpSpPr>
      <p:sp>
        <p:nvSpPr>
          <p:cNvPr id="277" name="Google Shape;277;p5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4</a:t>
            </a:r>
            <a:endParaRPr sz="1900">
              <a:latin typeface="Halant"/>
              <a:ea typeface="Halant"/>
              <a:cs typeface="Halant"/>
              <a:sym typeface="Halant"/>
            </a:endParaRPr>
          </a:p>
        </p:txBody>
      </p:sp>
      <p:pic>
        <p:nvPicPr>
          <p:cNvPr id="278" name="Google Shape;278;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9" name="Google Shape;279;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0" name="Google Shape;280;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1" name="Google Shape;281;p54"/>
          <p:cNvSpPr txBox="1"/>
          <p:nvPr/>
        </p:nvSpPr>
        <p:spPr>
          <a:xfrm>
            <a:off x="480975" y="571500"/>
            <a:ext cx="6775500" cy="18624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Bartolomé de las Casas was a Spanish clergyman and writer. Initially, he participated in the Spanish conquest of the Americas by accepting a royal land grant encomienda and ruling over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 on his estate. However, after observations of their treatment, witnessing warfare, and a spiritual awakening, las Casas devoted himself to the Catholic Church and worked on behalf of the American Indians in the empire. He ultimately became a bishop and advocated freedom and kindness to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peoples. Las Casas lived in the Caribbean, Central America, and Mexico.</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graphicFrame>
        <p:nvGraphicFramePr>
          <p:cNvPr id="282" name="Google Shape;282;p54"/>
          <p:cNvGraphicFramePr/>
          <p:nvPr/>
        </p:nvGraphicFramePr>
        <p:xfrm>
          <a:off x="480969" y="2553170"/>
          <a:ext cx="3000000" cy="3000000"/>
        </p:xfrm>
        <a:graphic>
          <a:graphicData uri="http://schemas.openxmlformats.org/drawingml/2006/table">
            <a:tbl>
              <a:tblPr>
                <a:noFill/>
                <a:tableStyleId>{052E2118-B9BF-478F-817B-AB00275F5F8F}</a:tableStyleId>
              </a:tblPr>
              <a:tblGrid>
                <a:gridCol w="6775500"/>
              </a:tblGrid>
              <a:tr h="366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Bartolomé de las Casas, </a:t>
                      </a:r>
                      <a:r>
                        <a:rPr i="1" lang="en" sz="1200">
                          <a:solidFill>
                            <a:schemeClr val="dk1"/>
                          </a:solidFill>
                          <a:latin typeface="Halant"/>
                          <a:ea typeface="Halant"/>
                          <a:cs typeface="Halant"/>
                          <a:sym typeface="Halant"/>
                        </a:rPr>
                        <a:t>A Brief Account of the Destruction of the Indies, </a:t>
                      </a:r>
                      <a:r>
                        <a:rPr lang="en" sz="1200">
                          <a:solidFill>
                            <a:schemeClr val="dk1"/>
                          </a:solidFill>
                          <a:latin typeface="Halant"/>
                          <a:ea typeface="Halant"/>
                          <a:cs typeface="Halant"/>
                          <a:sym typeface="Halant"/>
                        </a:rPr>
                        <a:t>1542.</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This is a most tender and effeminate</a:t>
                      </a:r>
                      <a:r>
                        <a:rPr baseline="30000" lang="en" sz="1200">
                          <a:solidFill>
                            <a:schemeClr val="dk1"/>
                          </a:solidFill>
                          <a:latin typeface="Inter"/>
                          <a:ea typeface="Inter"/>
                          <a:cs typeface="Inter"/>
                          <a:sym typeface="Inter"/>
                        </a:rPr>
                        <a:t>1</a:t>
                      </a:r>
                      <a:r>
                        <a:rPr lang="en" sz="1200">
                          <a:solidFill>
                            <a:schemeClr val="dk1"/>
                          </a:solidFill>
                          <a:latin typeface="Inter"/>
                          <a:ea typeface="Inter"/>
                          <a:cs typeface="Inter"/>
                          <a:sym typeface="Inter"/>
                        </a:rPr>
                        <a:t> people, and so imbecile and unequal-balanced temper, that they are altogether incapable of hard labour… The natives…capable of Morality or Goodness, very apt to receive the instill'd principles of Catholick Religion; nor are they averse to Civility and good Manners…I my self have heard the </a:t>
                      </a:r>
                      <a:r>
                        <a:rPr i="1" lang="en" sz="1200">
                          <a:solidFill>
                            <a:schemeClr val="dk1"/>
                          </a:solidFill>
                          <a:latin typeface="Inter"/>
                          <a:ea typeface="Inter"/>
                          <a:cs typeface="Inter"/>
                          <a:sym typeface="Inter"/>
                        </a:rPr>
                        <a:t>Spaniards </a:t>
                      </a:r>
                      <a:r>
                        <a:rPr lang="en" sz="1200">
                          <a:solidFill>
                            <a:schemeClr val="dk1"/>
                          </a:solidFill>
                          <a:latin typeface="Inter"/>
                          <a:ea typeface="Inter"/>
                          <a:cs typeface="Inter"/>
                          <a:sym typeface="Inter"/>
                        </a:rPr>
                        <a:t>themselves… declare, that there was nothing wanting in them for the acquisition of Eternal Beatitude,</a:t>
                      </a:r>
                      <a:r>
                        <a:rPr baseline="30000" lang="en" sz="1200">
                          <a:solidFill>
                            <a:schemeClr val="dk1"/>
                          </a:solidFill>
                          <a:latin typeface="Inter"/>
                          <a:ea typeface="Inter"/>
                          <a:cs typeface="Inter"/>
                          <a:sym typeface="Inter"/>
                        </a:rPr>
                        <a:t>2</a:t>
                      </a:r>
                      <a:r>
                        <a:rPr lang="en" sz="1200">
                          <a:solidFill>
                            <a:schemeClr val="dk1"/>
                          </a:solidFill>
                          <a:latin typeface="Inter"/>
                          <a:ea typeface="Inter"/>
                          <a:cs typeface="Inter"/>
                          <a:sym typeface="Inter"/>
                        </a:rPr>
                        <a:t> but the sole Knowledge and Understanding of…[God]...</a:t>
                      </a:r>
                      <a:endParaRPr sz="1200">
                        <a:solidFill>
                          <a:schemeClr val="dk1"/>
                        </a:solidFill>
                        <a:latin typeface="Inter"/>
                        <a:ea typeface="Inter"/>
                        <a:cs typeface="Inter"/>
                        <a:sym typeface="Inter"/>
                      </a:endParaRPr>
                    </a:p>
                    <a:p>
                      <a:pPr indent="13970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Massacre of these Wretches, whom they have so inhumanely and barbarously butcher'd and harass'd with several kinds of Torments, never before known, or heard…that of Three Millions of Persons, which lived in </a:t>
                      </a:r>
                      <a:r>
                        <a:rPr i="1" lang="en" sz="1200">
                          <a:solidFill>
                            <a:schemeClr val="dk1"/>
                          </a:solidFill>
                          <a:latin typeface="Inter"/>
                          <a:ea typeface="Inter"/>
                          <a:cs typeface="Inter"/>
                          <a:sym typeface="Inter"/>
                        </a:rPr>
                        <a:t>Hispaniola</a:t>
                      </a:r>
                      <a:r>
                        <a:rPr lang="en" sz="1200">
                          <a:solidFill>
                            <a:schemeClr val="dk1"/>
                          </a:solidFill>
                          <a:latin typeface="Inter"/>
                          <a:ea typeface="Inter"/>
                          <a:cs typeface="Inter"/>
                          <a:sym typeface="Inter"/>
                        </a:rPr>
                        <a:t> itself, there is at present but the inconsiderable remnant of scarce Three Hundred…Nay we dare boldly affirm, that during the Forty Years space, wherein they exercised their sanguinary</a:t>
                      </a:r>
                      <a:r>
                        <a:rPr baseline="30000"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and detestable Tyranny in these Regions, above Twelve Millions (computing Men, Women, and Children) have undeservedly perished; nor do I conceive that I should deviate from the Truth by saying that above Fifty Millions in all paid their last Debt to Nature.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Those that arriv'd at these Islands from the remotest parts of </a:t>
                      </a:r>
                      <a:r>
                        <a:rPr i="1" lang="en" sz="1200">
                          <a:solidFill>
                            <a:schemeClr val="dk1"/>
                          </a:solidFill>
                          <a:latin typeface="Inter"/>
                          <a:ea typeface="Inter"/>
                          <a:cs typeface="Inter"/>
                          <a:sym typeface="Inter"/>
                        </a:rPr>
                        <a:t>Spain</a:t>
                      </a:r>
                      <a:r>
                        <a:rPr lang="en" sz="1200">
                          <a:solidFill>
                            <a:schemeClr val="dk1"/>
                          </a:solidFill>
                          <a:latin typeface="Inter"/>
                          <a:ea typeface="Inter"/>
                          <a:cs typeface="Inter"/>
                          <a:sym typeface="Inter"/>
                        </a:rPr>
                        <a:t>, and who pride themselves in the Name of Christians, steer'd Two courses principally…Exterminating of this People from the face of the Earth.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1 </a:t>
                      </a:r>
                      <a:r>
                        <a:rPr lang="en" sz="1200">
                          <a:solidFill>
                            <a:schemeClr val="dk1"/>
                          </a:solidFill>
                          <a:latin typeface="Inter"/>
                          <a:ea typeface="Inter"/>
                          <a:cs typeface="Inter"/>
                          <a:sym typeface="Inter"/>
                        </a:rPr>
                        <a:t>having the qualities of a woman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2 </a:t>
                      </a:r>
                      <a:r>
                        <a:rPr lang="en" sz="1200">
                          <a:solidFill>
                            <a:schemeClr val="dk1"/>
                          </a:solidFill>
                          <a:latin typeface="Inter"/>
                          <a:ea typeface="Inter"/>
                          <a:cs typeface="Inter"/>
                          <a:sym typeface="Inter"/>
                        </a:rPr>
                        <a:t>biblical blessings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aseline="30000"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bloodthirsty actions</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283" name="Google Shape;283;p54"/>
          <p:cNvSpPr txBox="1"/>
          <p:nvPr/>
        </p:nvSpPr>
        <p:spPr>
          <a:xfrm>
            <a:off x="475050" y="7199275"/>
            <a:ext cx="6918300" cy="204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7" name="Shape 287"/>
        <p:cNvGrpSpPr/>
        <p:nvPr/>
      </p:nvGrpSpPr>
      <p:grpSpPr>
        <a:xfrm>
          <a:off x="0" y="0"/>
          <a:ext cx="0" cy="0"/>
          <a:chOff x="0" y="0"/>
          <a:chExt cx="0" cy="0"/>
        </a:xfrm>
      </p:grpSpPr>
      <p:sp>
        <p:nvSpPr>
          <p:cNvPr id="288" name="Google Shape;288;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Student 5</a:t>
            </a:r>
            <a:endParaRPr sz="1900">
              <a:latin typeface="Halant"/>
              <a:ea typeface="Halant"/>
              <a:cs typeface="Halant"/>
              <a:sym typeface="Halant"/>
            </a:endParaRPr>
          </a:p>
        </p:txBody>
      </p:sp>
      <p:pic>
        <p:nvPicPr>
          <p:cNvPr id="289" name="Google Shape;289;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0" name="Google Shape;290;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1" name="Google Shape;291;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92" name="Google Shape;292;p55"/>
          <p:cNvSpPr txBox="1"/>
          <p:nvPr/>
        </p:nvSpPr>
        <p:spPr>
          <a:xfrm>
            <a:off x="480975" y="571500"/>
            <a:ext cx="6775500" cy="18624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Historical Context:</a:t>
            </a:r>
            <a:endParaRPr b="1" sz="1200">
              <a:solidFill>
                <a:schemeClr val="dk1"/>
              </a:solidFill>
              <a:latin typeface="Inter"/>
              <a:ea typeface="Inter"/>
              <a:cs typeface="Inter"/>
              <a:sym typeface="Inter"/>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Hernán Cortés was a Spanish conquistador who led the expedition that resulted in the fall of the Aztec Empire. In this excerpt from a letter to Emperor Charles V in 1522, Cortés recounts his actions during an encounter with Indigenous peoples in a city near Tenochtitlán. He describes the tensions between his forces and the Indigenous population and claims that a preemptive attack was essential to secure his safety. These letters were written to gain favor with the Spanish crown by portraying his conquest as both necessary and successful.</a:t>
            </a:r>
            <a:endParaRPr sz="1200">
              <a:solidFill>
                <a:schemeClr val="dk1"/>
              </a:solidFill>
              <a:latin typeface="Inter"/>
              <a:ea typeface="Inter"/>
              <a:cs typeface="Inter"/>
              <a:sym typeface="Inter"/>
            </a:endParaRPr>
          </a:p>
        </p:txBody>
      </p:sp>
      <p:graphicFrame>
        <p:nvGraphicFramePr>
          <p:cNvPr id="293" name="Google Shape;293;p55"/>
          <p:cNvGraphicFramePr/>
          <p:nvPr/>
        </p:nvGraphicFramePr>
        <p:xfrm>
          <a:off x="480969" y="2553170"/>
          <a:ext cx="3000000" cy="3000000"/>
        </p:xfrm>
        <a:graphic>
          <a:graphicData uri="http://schemas.openxmlformats.org/drawingml/2006/table">
            <a:tbl>
              <a:tblPr>
                <a:noFill/>
                <a:tableStyleId>{052E2118-B9BF-478F-817B-AB00275F5F8F}</a:tableStyleId>
              </a:tblPr>
              <a:tblGrid>
                <a:gridCol w="6775500"/>
              </a:tblGrid>
              <a:tr h="3662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Hernán Cortés. “Letter to Emperor Carlos V.,” 1522.</a:t>
                      </a:r>
                      <a:endParaRPr sz="1200">
                        <a:solidFill>
                          <a:schemeClr val="dk1"/>
                        </a:solidFill>
                        <a:latin typeface="Halant"/>
                        <a:ea typeface="Halant"/>
                        <a:cs typeface="Halant"/>
                        <a:sym typeface="Halant"/>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37259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I found several of Montezuma’s messengers who came and spoke with those who were with me... During the three days I remained in that city they fed us worse each day, and the lords and principal persons of the city came only rarely to see and speak with me. And being somewhat disturbed by this, my interpreter, who is an Indian woman from Putunchan, [told me] that very close by many of Montezuma’s men were gathered, and that the people of the city had sent away their women and children and all their belongings, and were about to fall on us and kill us all.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Because of this and because of the signs I had observed, I decided to forestall an attack, and I sent for some of the chiefs of the city, saying that I wished to speak with them. I put them in a room and meanwhile warned our men to be prepared, when a harquebus was fired, to fall on the many Indians who were outside our quarters and on those who were inside. And so it was done, that after I had put the chiefs in the room, I left them bound up and rode away and had the arquebus [gun] fired, and we fought so hard that in two hours more than three thousand men were killed.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ordered some towers and fortified houses from which they were attacking us to be set on fire. And so I proceeded through the city fighting for five hours or more, leaving our quarters, which were in a strong position, secure.</a:t>
                      </a:r>
                      <a:endParaRPr sz="1200">
                        <a:solidFill>
                          <a:schemeClr val="dk1"/>
                        </a:solidFill>
                        <a:latin typeface="Inter"/>
                        <a:ea typeface="Inter"/>
                        <a:cs typeface="Inter"/>
                        <a:sym typeface="Inter"/>
                      </a:endParaRPr>
                    </a:p>
                  </a:txBody>
                  <a:tcPr marT="66525" marB="66525" marR="67475" marL="67475">
                    <a:lnL cap="flat" cmpd="sng" w="12700">
                      <a:solidFill>
                        <a:srgbClr val="222F5F">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222F5F">
                          <a:alpha val="0"/>
                        </a:srgbClr>
                      </a:solidFill>
                      <a:prstDash val="solid"/>
                      <a:round/>
                      <a:headEnd len="sm" w="sm" type="none"/>
                      <a:tailEnd len="sm" w="sm" type="none"/>
                    </a:lnB>
                  </a:tcPr>
                </a:tc>
              </a:tr>
            </a:tbl>
          </a:graphicData>
        </a:graphic>
      </p:graphicFrame>
      <p:sp>
        <p:nvSpPr>
          <p:cNvPr id="294" name="Google Shape;294;p55"/>
          <p:cNvSpPr txBox="1"/>
          <p:nvPr/>
        </p:nvSpPr>
        <p:spPr>
          <a:xfrm>
            <a:off x="475050" y="6665875"/>
            <a:ext cx="6918300" cy="186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you know about the author? How does that influence the understanding of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Does the author criticize or justify the Spanish treatment of Indigenous people?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grpSp>
        <p:nvGrpSpPr>
          <p:cNvPr id="299" name="Google Shape;299;p56"/>
          <p:cNvGrpSpPr/>
          <p:nvPr/>
        </p:nvGrpSpPr>
        <p:grpSpPr>
          <a:xfrm>
            <a:off x="435818" y="7102524"/>
            <a:ext cx="3653793" cy="2673912"/>
            <a:chOff x="0" y="0"/>
            <a:chExt cx="1072500" cy="784875"/>
          </a:xfrm>
        </p:grpSpPr>
        <p:sp>
          <p:nvSpPr>
            <p:cNvPr id="300" name="Google Shape;300;p56"/>
            <p:cNvSpPr/>
            <p:nvPr/>
          </p:nvSpPr>
          <p:spPr>
            <a:xfrm>
              <a:off x="0" y="0"/>
              <a:ext cx="1072420" cy="784849"/>
            </a:xfrm>
            <a:custGeom>
              <a:rect b="b" l="l" r="r" t="t"/>
              <a:pathLst>
                <a:path extrusionOk="0" h="784849" w="1072420">
                  <a:moveTo>
                    <a:pt x="96255" y="0"/>
                  </a:moveTo>
                  <a:lnTo>
                    <a:pt x="976165" y="0"/>
                  </a:lnTo>
                  <a:cubicBezTo>
                    <a:pt x="1029325" y="0"/>
                    <a:pt x="1072420" y="43095"/>
                    <a:pt x="1072420" y="96255"/>
                  </a:cubicBezTo>
                  <a:lnTo>
                    <a:pt x="1072420" y="688594"/>
                  </a:lnTo>
                  <a:cubicBezTo>
                    <a:pt x="1072420" y="741755"/>
                    <a:pt x="1029325" y="784849"/>
                    <a:pt x="976165" y="784849"/>
                  </a:cubicBezTo>
                  <a:lnTo>
                    <a:pt x="96255" y="784849"/>
                  </a:lnTo>
                  <a:cubicBezTo>
                    <a:pt x="43095" y="784849"/>
                    <a:pt x="0" y="741755"/>
                    <a:pt x="0" y="688594"/>
                  </a:cubicBezTo>
                  <a:lnTo>
                    <a:pt x="0" y="96255"/>
                  </a:lnTo>
                  <a:cubicBezTo>
                    <a:pt x="0" y="43095"/>
                    <a:pt x="43095" y="0"/>
                    <a:pt x="96255" y="0"/>
                  </a:cubicBezTo>
                  <a:close/>
                </a:path>
              </a:pathLst>
            </a:custGeom>
            <a:solidFill>
              <a:srgbClr val="FFFFFF"/>
            </a:solidFill>
            <a:ln cap="rnd" cmpd="sng" w="38100">
              <a:solidFill>
                <a:srgbClr val="E95C3D"/>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56"/>
            <p:cNvSpPr txBox="1"/>
            <p:nvPr/>
          </p:nvSpPr>
          <p:spPr>
            <a:xfrm>
              <a:off x="0" y="28575"/>
              <a:ext cx="1072500" cy="756300"/>
            </a:xfrm>
            <a:prstGeom prst="rect">
              <a:avLst/>
            </a:prstGeom>
            <a:noFill/>
            <a:ln>
              <a:noFill/>
            </a:ln>
          </p:spPr>
          <p:txBody>
            <a:bodyPr anchorCtr="0" anchor="ctr" bIns="101600" lIns="101600" spcFirstLastPara="1" rIns="101600" wrap="square" tIns="101600">
              <a:noAutofit/>
            </a:bodyPr>
            <a:lstStyle/>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02" name="Google Shape;302;p56"/>
          <p:cNvGrpSpPr/>
          <p:nvPr/>
        </p:nvGrpSpPr>
        <p:grpSpPr>
          <a:xfrm>
            <a:off x="4634364" y="2260127"/>
            <a:ext cx="2807544" cy="3447528"/>
            <a:chOff x="0" y="0"/>
            <a:chExt cx="824100" cy="1011955"/>
          </a:xfrm>
        </p:grpSpPr>
        <p:sp>
          <p:nvSpPr>
            <p:cNvPr id="303" name="Google Shape;303;p56"/>
            <p:cNvSpPr/>
            <p:nvPr/>
          </p:nvSpPr>
          <p:spPr>
            <a:xfrm>
              <a:off x="0" y="0"/>
              <a:ext cx="824015" cy="1011955"/>
            </a:xfrm>
            <a:custGeom>
              <a:rect b="b" l="l" r="r" t="t"/>
              <a:pathLst>
                <a:path extrusionOk="0" h="1011955" w="824015">
                  <a:moveTo>
                    <a:pt x="125272" y="0"/>
                  </a:moveTo>
                  <a:lnTo>
                    <a:pt x="698743" y="0"/>
                  </a:lnTo>
                  <a:cubicBezTo>
                    <a:pt x="767929" y="0"/>
                    <a:pt x="824015" y="56086"/>
                    <a:pt x="824015" y="125272"/>
                  </a:cubicBezTo>
                  <a:lnTo>
                    <a:pt x="824015" y="886684"/>
                  </a:lnTo>
                  <a:cubicBezTo>
                    <a:pt x="824015" y="955869"/>
                    <a:pt x="767929" y="1011955"/>
                    <a:pt x="698743" y="1011955"/>
                  </a:cubicBezTo>
                  <a:lnTo>
                    <a:pt x="125272" y="1011955"/>
                  </a:lnTo>
                  <a:cubicBezTo>
                    <a:pt x="56086" y="1011955"/>
                    <a:pt x="0" y="955869"/>
                    <a:pt x="0" y="886684"/>
                  </a:cubicBezTo>
                  <a:lnTo>
                    <a:pt x="0" y="125272"/>
                  </a:lnTo>
                  <a:cubicBezTo>
                    <a:pt x="0" y="56086"/>
                    <a:pt x="56086" y="0"/>
                    <a:pt x="125272" y="0"/>
                  </a:cubicBezTo>
                  <a:close/>
                </a:path>
              </a:pathLst>
            </a:custGeom>
            <a:solidFill>
              <a:srgbClr val="FFFFFF"/>
            </a:solidFill>
            <a:ln cap="rnd" cmpd="sng" w="38100">
              <a:solidFill>
                <a:srgbClr val="6484F3"/>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56"/>
            <p:cNvSpPr txBox="1"/>
            <p:nvPr/>
          </p:nvSpPr>
          <p:spPr>
            <a:xfrm>
              <a:off x="0" y="38100"/>
              <a:ext cx="824100" cy="973800"/>
            </a:xfrm>
            <a:prstGeom prst="rect">
              <a:avLst/>
            </a:prstGeom>
            <a:noFill/>
            <a:ln>
              <a:noFill/>
            </a:ln>
          </p:spPr>
          <p:txBody>
            <a:bodyPr anchorCtr="0" anchor="ctr" bIns="101600" lIns="101600" spcFirstLastPara="1" rIns="101600" wrap="square" tIns="101600">
              <a:noAutofit/>
            </a:bodyPr>
            <a:lstStyle/>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055"/>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305" name="Google Shape;305;p56"/>
          <p:cNvGrpSpPr/>
          <p:nvPr/>
        </p:nvGrpSpPr>
        <p:grpSpPr>
          <a:xfrm>
            <a:off x="4367471" y="6901847"/>
            <a:ext cx="3074296" cy="1930889"/>
            <a:chOff x="0" y="0"/>
            <a:chExt cx="902400" cy="566775"/>
          </a:xfrm>
        </p:grpSpPr>
        <p:sp>
          <p:nvSpPr>
            <p:cNvPr id="306" name="Google Shape;306;p56"/>
            <p:cNvSpPr/>
            <p:nvPr/>
          </p:nvSpPr>
          <p:spPr>
            <a:xfrm>
              <a:off x="0" y="0"/>
              <a:ext cx="902355" cy="566774"/>
            </a:xfrm>
            <a:custGeom>
              <a:rect b="b" l="l" r="r" t="t"/>
              <a:pathLst>
                <a:path extrusionOk="0" h="566774" w="902355">
                  <a:moveTo>
                    <a:pt x="114396" y="0"/>
                  </a:moveTo>
                  <a:lnTo>
                    <a:pt x="787960" y="0"/>
                  </a:lnTo>
                  <a:cubicBezTo>
                    <a:pt x="851139" y="0"/>
                    <a:pt x="902355" y="51217"/>
                    <a:pt x="902355" y="114396"/>
                  </a:cubicBezTo>
                  <a:lnTo>
                    <a:pt x="902355" y="452378"/>
                  </a:lnTo>
                  <a:cubicBezTo>
                    <a:pt x="902355" y="515557"/>
                    <a:pt x="851139" y="566774"/>
                    <a:pt x="787960" y="566774"/>
                  </a:cubicBezTo>
                  <a:lnTo>
                    <a:pt x="114396" y="566774"/>
                  </a:lnTo>
                  <a:cubicBezTo>
                    <a:pt x="51217" y="566774"/>
                    <a:pt x="0" y="515557"/>
                    <a:pt x="0" y="452378"/>
                  </a:cubicBezTo>
                  <a:lnTo>
                    <a:pt x="0" y="114396"/>
                  </a:lnTo>
                  <a:cubicBezTo>
                    <a:pt x="0" y="51217"/>
                    <a:pt x="51217" y="0"/>
                    <a:pt x="114396" y="0"/>
                  </a:cubicBezTo>
                  <a:close/>
                </a:path>
              </a:pathLst>
            </a:custGeom>
            <a:solidFill>
              <a:srgbClr val="FFFFFF"/>
            </a:solidFill>
            <a:ln cap="rnd" cmpd="sng" w="38100">
              <a:solidFill>
                <a:srgbClr val="F1AF4B"/>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56"/>
            <p:cNvSpPr txBox="1"/>
            <p:nvPr/>
          </p:nvSpPr>
          <p:spPr>
            <a:xfrm>
              <a:off x="0" y="28575"/>
              <a:ext cx="902400" cy="538200"/>
            </a:xfrm>
            <a:prstGeom prst="rect">
              <a:avLst/>
            </a:prstGeom>
            <a:noFill/>
            <a:ln>
              <a:noFill/>
            </a:ln>
          </p:spPr>
          <p:txBody>
            <a:bodyPr anchorCtr="0" anchor="ctr" bIns="101600" lIns="101600" spcFirstLastPara="1" rIns="101600" wrap="square" tIns="101600">
              <a:noAutofit/>
            </a:bodyPr>
            <a:lstStyle/>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a:p>
              <a:pPr indent="0" lvl="0" marL="0" marR="0" rtl="0" algn="ctr">
                <a:lnSpc>
                  <a:spcPct val="111111"/>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8" name="Google Shape;308;p56"/>
          <p:cNvSpPr txBox="1"/>
          <p:nvPr/>
        </p:nvSpPr>
        <p:spPr>
          <a:xfrm>
            <a:off x="435818" y="6601509"/>
            <a:ext cx="959400" cy="36930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1" i="0" lang="en" sz="2400" u="none" cap="none" strike="noStrike">
                <a:solidFill>
                  <a:srgbClr val="E95C3D"/>
                </a:solidFill>
                <a:latin typeface="Plus Jakarta Sans"/>
                <a:ea typeface="Plus Jakarta Sans"/>
                <a:cs typeface="Plus Jakarta Sans"/>
                <a:sym typeface="Plus Jakarta Sans"/>
              </a:rPr>
              <a:t>Quote</a:t>
            </a:r>
            <a:endParaRPr/>
          </a:p>
        </p:txBody>
      </p:sp>
      <p:sp>
        <p:nvSpPr>
          <p:cNvPr id="309" name="Google Shape;309;p56"/>
          <p:cNvSpPr txBox="1"/>
          <p:nvPr/>
        </p:nvSpPr>
        <p:spPr>
          <a:xfrm>
            <a:off x="4194523" y="1663850"/>
            <a:ext cx="2738100" cy="369300"/>
          </a:xfrm>
          <a:prstGeom prst="rect">
            <a:avLst/>
          </a:prstGeom>
          <a:noFill/>
          <a:ln>
            <a:noFill/>
          </a:ln>
        </p:spPr>
        <p:txBody>
          <a:bodyPr anchorCtr="0" anchor="t" bIns="0" lIns="0" spcFirstLastPara="1" rIns="0" wrap="square" tIns="0">
            <a:spAutoFit/>
          </a:bodyPr>
          <a:lstStyle/>
          <a:p>
            <a:pPr indent="0" lvl="0" marL="0" marR="0" rtl="0" algn="ctr">
              <a:lnSpc>
                <a:spcPct val="139958"/>
              </a:lnSpc>
              <a:spcBef>
                <a:spcPts val="0"/>
              </a:spcBef>
              <a:spcAft>
                <a:spcPts val="0"/>
              </a:spcAft>
              <a:buNone/>
            </a:pPr>
            <a:r>
              <a:rPr b="1" i="0" lang="en" sz="2400" u="none" cap="none" strike="noStrike">
                <a:solidFill>
                  <a:srgbClr val="6484F3"/>
                </a:solidFill>
                <a:latin typeface="Plus Jakarta Sans"/>
                <a:ea typeface="Plus Jakarta Sans"/>
                <a:cs typeface="Plus Jakarta Sans"/>
                <a:sym typeface="Plus Jakarta Sans"/>
              </a:rPr>
              <a:t>Main Argument</a:t>
            </a:r>
            <a:endParaRPr/>
          </a:p>
        </p:txBody>
      </p:sp>
      <p:sp>
        <p:nvSpPr>
          <p:cNvPr id="310" name="Google Shape;310;p56"/>
          <p:cNvSpPr txBox="1"/>
          <p:nvPr/>
        </p:nvSpPr>
        <p:spPr>
          <a:xfrm>
            <a:off x="3691939" y="6429407"/>
            <a:ext cx="3812400" cy="369300"/>
          </a:xfrm>
          <a:prstGeom prst="rect">
            <a:avLst/>
          </a:prstGeom>
          <a:noFill/>
          <a:ln>
            <a:noFill/>
          </a:ln>
        </p:spPr>
        <p:txBody>
          <a:bodyPr anchorCtr="0" anchor="t" bIns="0" lIns="0" spcFirstLastPara="1" rIns="0" wrap="square" tIns="0">
            <a:spAutoFit/>
          </a:bodyPr>
          <a:lstStyle/>
          <a:p>
            <a:pPr indent="0" lvl="0" marL="0" marR="0" rtl="0" algn="r">
              <a:lnSpc>
                <a:spcPct val="139958"/>
              </a:lnSpc>
              <a:spcBef>
                <a:spcPts val="0"/>
              </a:spcBef>
              <a:spcAft>
                <a:spcPts val="0"/>
              </a:spcAft>
              <a:buNone/>
            </a:pPr>
            <a:r>
              <a:rPr b="1" i="0" lang="en" sz="2400" u="none" cap="none" strike="noStrike">
                <a:solidFill>
                  <a:srgbClr val="F1AF4B"/>
                </a:solidFill>
                <a:latin typeface="Plus Jakarta Sans"/>
                <a:ea typeface="Plus Jakarta Sans"/>
                <a:cs typeface="Plus Jakarta Sans"/>
                <a:sym typeface="Plus Jakarta Sans"/>
              </a:rPr>
              <a:t>Have You Considered?</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4" name="Shape 314"/>
        <p:cNvGrpSpPr/>
        <p:nvPr/>
      </p:nvGrpSpPr>
      <p:grpSpPr>
        <a:xfrm>
          <a:off x="0" y="0"/>
          <a:ext cx="0" cy="0"/>
          <a:chOff x="0" y="0"/>
          <a:chExt cx="0" cy="0"/>
        </a:xfrm>
      </p:grpSpPr>
      <p:pic>
        <p:nvPicPr>
          <p:cNvPr id="315" name="Google Shape;315;p57"/>
          <p:cNvPicPr preferRelativeResize="0"/>
          <p:nvPr/>
        </p:nvPicPr>
        <p:blipFill>
          <a:blip r:embed="rId3">
            <a:alphaModFix/>
          </a:blip>
          <a:stretch>
            <a:fillRect/>
          </a:stretch>
        </p:blipFill>
        <p:spPr>
          <a:xfrm>
            <a:off x="760100" y="1642846"/>
            <a:ext cx="822600" cy="822600"/>
          </a:xfrm>
          <a:prstGeom prst="rect">
            <a:avLst/>
          </a:prstGeom>
          <a:noFill/>
          <a:ln>
            <a:noFill/>
          </a:ln>
        </p:spPr>
      </p:pic>
      <p:pic>
        <p:nvPicPr>
          <p:cNvPr id="316" name="Google Shape;316;p5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17" name="Google Shape;317;p5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Arguments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Debates over Treatment</a:t>
            </a:r>
            <a:endParaRPr sz="1500">
              <a:solidFill>
                <a:srgbClr val="000000"/>
              </a:solidFill>
              <a:latin typeface="Plus Jakarta Sans Medium"/>
              <a:ea typeface="Plus Jakarta Sans Medium"/>
              <a:cs typeface="Plus Jakarta Sans Medium"/>
              <a:sym typeface="Plus Jakarta Sans Medium"/>
            </a:endParaRPr>
          </a:p>
        </p:txBody>
      </p:sp>
      <p:pic>
        <p:nvPicPr>
          <p:cNvPr id="318" name="Google Shape;318;p57"/>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319" name="Google Shape;319;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0" name="Google Shape;320;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21" name="Google Shape;321;p57"/>
          <p:cNvGraphicFramePr/>
          <p:nvPr/>
        </p:nvGraphicFramePr>
        <p:xfrm>
          <a:off x="455300" y="3342300"/>
          <a:ext cx="3000000" cy="3000000"/>
        </p:xfrm>
        <a:graphic>
          <a:graphicData uri="http://schemas.openxmlformats.org/drawingml/2006/table">
            <a:tbl>
              <a:tblPr>
                <a:noFill/>
                <a:tableStyleId>{807B6B7F-9C94-4FB7-8FB3-C05E28909665}</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2:06 and End at 4:35)</a:t>
                      </a:r>
                      <a:endParaRPr sz="13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According to a 2019 study at Quaternary Science Reviews, in the first century after Columbus's initial arrival in the Americas, the native population went from over 60 million to around 6 million. Between disease, violence, and violations of their culture, including loss of land, the Indigenous population was devastated. Much of what is now known as Mexico and its surrounding areas was, until the early 16th century, the Aztec Empire. Hernan Cortes and his conquistadors arrived on the coast in what is now known as Vera Cruz in 1519. Cortes and his men worked their way across the vast Aztec empire, while aligning with powerful cities who disliked the Aztecs. The Spaniards were impressed with the sophisticated agricultural techniques that the Aztecs employed and astounded by the elaborate temples where ritual human sacrifice was practiced. They were initially welcomed by Moctezuma II the Aztec Emperor, but after a short time, the natives began falling prey to European diseases like smallpox. Tension soon emerged, and in May 1520 while Cortes was away, the Spanish and their native allies massacred unknown numbers of Aztecs celebrating a festival. Cortes quickly returned to established order, but he was losing control of the city, and sometime around June 29th, Moctezuma died under unclear circumstances. The next night, the Aztecs drove out Cortes and his army from Tenochtitlan, roughly 600 of Cortes's conquistadors and 3000 of the Indigenous army they had rallied were either killed or captured in a 24 hour span. This became known as the Night of Tears. Nonetheless, by 1521 Cortes and his army had turned the tide and Tenochtitlan, now Mexico City, lay in ruins as the Spanish began to build an empire.Many tribes </a:t>
                      </a:r>
                      <a:r>
                        <a:rPr lang="en" sz="1100">
                          <a:solidFill>
                            <a:schemeClr val="dk1"/>
                          </a:solidFill>
                          <a:latin typeface="Inter"/>
                          <a:ea typeface="Inter"/>
                          <a:cs typeface="Inter"/>
                          <a:sym typeface="Inter"/>
                        </a:rPr>
                        <a:t>Indigenous</a:t>
                      </a:r>
                      <a:r>
                        <a:rPr lang="en" sz="1100">
                          <a:solidFill>
                            <a:schemeClr val="dk1"/>
                          </a:solidFill>
                          <a:latin typeface="Inter"/>
                          <a:ea typeface="Inter"/>
                          <a:cs typeface="Inter"/>
                          <a:sym typeface="Inter"/>
                        </a:rPr>
                        <a:t> to the area quickly discovered that the Spanish were even more harsh imperialists than the Aztecs. The Spanish forced Catholic conversion, enslaved the natives and employed a system called Encomiendas which combined the two. Spaniards claimed possession of vast tracts of land, but who would work this land? Spaniards did not envision a family farm model, and disease had destroyed the Indigenous populations whom they initially planned to exploit.This is when the histories of Africa, Europe, and the Americas tragically united, and Europeans purchased enslaved Africans, transported them across the ocean, and put them to work in lands shockingly depopulated of Indigenous peoples. </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322" name="Google Shape;322;p57"/>
          <p:cNvSpPr txBox="1"/>
          <p:nvPr/>
        </p:nvSpPr>
        <p:spPr>
          <a:xfrm>
            <a:off x="1700625" y="15752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Evaluating Arguments</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assessing the validity of a claim using the available evidence. Furthermore, by utilizing other skills, like contextualization, perspective, and continuity and change over time, the rationale behind an argument can be better understood.</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323" name="Google Shape;323;p57"/>
          <p:cNvSpPr txBox="1"/>
          <p:nvPr/>
        </p:nvSpPr>
        <p:spPr>
          <a:xfrm>
            <a:off x="455225" y="24726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Danielle Bainbridge</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Danielle Bainbridge is an Assistant Professor of Theatre at Northwestern University. She holds courtesy appointments in Performance Studies and Black Studies. She also created, researched, wrote, and hosted the PBS Digital Studios web series "The Origin of Everything" which highlighted unusual and under-told history.</a:t>
            </a:r>
            <a:endParaRPr sz="1000">
              <a:solidFill>
                <a:schemeClr val="dk1"/>
              </a:solidFill>
              <a:latin typeface="Inter"/>
              <a:ea typeface="Inter"/>
              <a:cs typeface="Inter"/>
              <a:sym typeface="Inter"/>
            </a:endParaRPr>
          </a:p>
        </p:txBody>
      </p:sp>
      <p:sp>
        <p:nvSpPr>
          <p:cNvPr id="324" name="Google Shape;324;p57"/>
          <p:cNvSpPr txBox="1"/>
          <p:nvPr/>
        </p:nvSpPr>
        <p:spPr>
          <a:xfrm>
            <a:off x="475050" y="7885075"/>
            <a:ext cx="69183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main impacts on Indigenous peoples?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Dramatic population decline due to disease, violence; loss of their land; forced conversion; forced labor; cultural assimilation</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did the Spanish think about the Aztecs?</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Spanish were surprised and impressed by the highly organized and productive agricultural network of the Aztecs and were alarmed by practices of human sacrifice.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